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</p:sldMasterIdLst>
  <p:notesMasterIdLst>
    <p:notesMasterId r:id="rId27"/>
  </p:notesMasterIdLst>
  <p:handoutMasterIdLst>
    <p:handoutMasterId r:id="rId28"/>
  </p:handoutMasterIdLst>
  <p:sldIdLst>
    <p:sldId id="256" r:id="rId5"/>
    <p:sldId id="262" r:id="rId6"/>
    <p:sldId id="263" r:id="rId7"/>
    <p:sldId id="265" r:id="rId8"/>
    <p:sldId id="275" r:id="rId9"/>
    <p:sldId id="266" r:id="rId10"/>
    <p:sldId id="269" r:id="rId11"/>
    <p:sldId id="267" r:id="rId12"/>
    <p:sldId id="268" r:id="rId13"/>
    <p:sldId id="271" r:id="rId14"/>
    <p:sldId id="281" r:id="rId15"/>
    <p:sldId id="276" r:id="rId16"/>
    <p:sldId id="277" r:id="rId17"/>
    <p:sldId id="279" r:id="rId18"/>
    <p:sldId id="278" r:id="rId19"/>
    <p:sldId id="282" r:id="rId20"/>
    <p:sldId id="270" r:id="rId21"/>
    <p:sldId id="272" r:id="rId22"/>
    <p:sldId id="274" r:id="rId23"/>
    <p:sldId id="273" r:id="rId24"/>
    <p:sldId id="283" r:id="rId25"/>
    <p:sldId id="26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52A4E7-8D45-422E-A960-807B9E87D79F}" v="254" dt="2020-08-21T10:28:00.8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7" autoAdjust="0"/>
    <p:restoredTop sz="94615" autoAdjust="0"/>
  </p:normalViewPr>
  <p:slideViewPr>
    <p:cSldViewPr snapToGrid="0">
      <p:cViewPr varScale="1">
        <p:scale>
          <a:sx n="144" d="100"/>
          <a:sy n="144" d="100"/>
        </p:scale>
        <p:origin x="216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81CEA5-62FD-4C83-BDE3-91DFB9827D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1CBFD-6AD0-48C4-B91B-58830F6F4C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69721-F543-4A6C-BF9D-65D7CC540427}" type="datetimeFigureOut">
              <a:rPr lang="en-US" smtClean="0"/>
              <a:t>10/3/20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E55D22-46A3-4B8C-AD40-252FE7896C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70DCEF-9071-4B17-801B-37B4465C8E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0168E-626C-4E60-93C0-A00D256094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347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2326A-4C88-4AFB-AA5B-5919D81DFF5B}" type="datetimeFigureOut">
              <a:rPr lang="en-US" smtClean="0"/>
              <a:t>10/3/20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3AB32-59DF-41F1-9618-EDFBF50496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805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3AB32-59DF-41F1-9618-EDFBF504962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04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3AB32-59DF-41F1-9618-EDFBF504962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082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3AB32-59DF-41F1-9618-EDFBF504962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714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610099"/>
            <a:ext cx="10993549" cy="10668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SRP: Build a Prototype Radio Telescope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697215"/>
            <a:ext cx="10993546" cy="52556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presentation by m. Zirdi Syukur</a:t>
            </a:r>
          </a:p>
          <a:p>
            <a:r>
              <a:rPr lang="en-US" dirty="0"/>
              <a:t>Supervisor: Professor Chelsea Sharon</a:t>
            </a: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DC9F8D5-BF3E-4B69-8F17-AE72302B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12192000" cy="37081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B512986-6094-4484-BB57-B49906D31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83" y="988290"/>
            <a:ext cx="3014297" cy="301429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3C98417-D50B-4AA2-9624-E78A6120E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114" y="641102"/>
            <a:ext cx="3666744" cy="3698516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E945F2-E9C6-457A-A5A6-46D9ABF09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0685" y="641102"/>
            <a:ext cx="3666744" cy="3698516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8EAF5BE-EDE6-47C4-B187-34DC2C322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4" y="1017486"/>
            <a:ext cx="3014297" cy="295590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D1FF191-71A7-48F6-8069-4B5DB0F5F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8951" y="641102"/>
            <a:ext cx="3666744" cy="3698516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051B9BE-1550-4F91-A22E-F5818696C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48660" y="4432079"/>
            <a:ext cx="83731" cy="19607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A picture containing outdoor, table, sitting, standing&#10;&#10;Description automatically generated">
            <a:extLst>
              <a:ext uri="{FF2B5EF4-FFF2-40B4-BE49-F238E27FC236}">
                <a16:creationId xmlns:a16="http://schemas.microsoft.com/office/drawing/2014/main" id="{EB99AC80-93B6-4D23-BA53-7DCDC5F90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691" y="1018309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87508-0977-4541-86AE-35E2B45D8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Software (Backends) (VIRGO)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70912-4856-7846-BB71-7E2614EE3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854" y="2331222"/>
            <a:ext cx="11029615" cy="3678303"/>
          </a:xfrm>
        </p:spPr>
        <p:txBody>
          <a:bodyPr/>
          <a:lstStyle/>
          <a:p>
            <a:r>
              <a:rPr lang="en-US" dirty="0"/>
              <a:t>Source</a:t>
            </a:r>
          </a:p>
          <a:p>
            <a:r>
              <a:rPr lang="en-US" dirty="0"/>
              <a:t>Polyphase filter-bank</a:t>
            </a:r>
          </a:p>
          <a:p>
            <a:r>
              <a:rPr lang="en-US" dirty="0"/>
              <a:t>Fast Fourier Transform</a:t>
            </a:r>
          </a:p>
          <a:p>
            <a:r>
              <a:rPr lang="en-US" dirty="0"/>
              <a:t>float-32 power vs frequency data</a:t>
            </a:r>
          </a:p>
          <a:p>
            <a:r>
              <a:rPr lang="en-US" dirty="0"/>
              <a:t>Graphing the data</a:t>
            </a:r>
          </a:p>
          <a:p>
            <a:r>
              <a:rPr lang="en-US" dirty="0"/>
              <a:t>VIRGO vs gr-radio-</a:t>
            </a:r>
            <a:r>
              <a:rPr lang="en-US" dirty="0" err="1"/>
              <a:t>astro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40F336-17C8-0B4B-85B1-DE9E494A8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369" y="2500323"/>
            <a:ext cx="72771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38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A40DF-DC8C-1F4E-9498-8EC7EE59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2AD655-A210-C345-8529-D778BE96D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1126" y="2085642"/>
            <a:ext cx="5950269" cy="4157842"/>
          </a:xfrm>
        </p:spPr>
      </p:pic>
    </p:spTree>
    <p:extLst>
      <p:ext uri="{BB962C8B-B14F-4D97-AF65-F5344CB8AC3E}">
        <p14:creationId xmlns:p14="http://schemas.microsoft.com/office/powerpoint/2010/main" val="3859668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1147-F893-C041-B552-E5764CCF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Polyphase </a:t>
            </a:r>
            <a:r>
              <a:rPr lang="en-US" dirty="0" err="1"/>
              <a:t>filterbank</a:t>
            </a:r>
            <a:endParaRPr lang="en-US" dirty="0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CDDF9122-9145-814E-ADBC-7FD5F7611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6805" y="2100838"/>
            <a:ext cx="4584149" cy="4538309"/>
          </a:xfrm>
        </p:spPr>
      </p:pic>
    </p:spTree>
    <p:extLst>
      <p:ext uri="{BB962C8B-B14F-4D97-AF65-F5344CB8AC3E}">
        <p14:creationId xmlns:p14="http://schemas.microsoft.com/office/powerpoint/2010/main" val="3317591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B658-7F56-6249-9A18-C57E98A7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Plotting and Calibrating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26C58D2-DFF0-3447-B6E2-5C9280F9D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3" y="2180496"/>
            <a:ext cx="5246852" cy="3690949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13D1EEA-9B0D-6A43-9617-EA242366A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80496"/>
            <a:ext cx="5288911" cy="36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35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917A9-C75B-7746-BFCE-A130C41D9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 Measurements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A42B9606-3669-9546-9B76-4B440F5B4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1" t="10110" r="65729" b="39183"/>
          <a:stretch/>
        </p:blipFill>
        <p:spPr>
          <a:xfrm>
            <a:off x="3030353" y="2088681"/>
            <a:ext cx="6131293" cy="4345147"/>
          </a:xfr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22ADD0-91C6-3946-88FB-BB9CC98E92D1}"/>
              </a:ext>
            </a:extLst>
          </p:cNvPr>
          <p:cNvCxnSpPr>
            <a:cxnSpLocks/>
          </p:cNvCxnSpPr>
          <p:nvPr/>
        </p:nvCxnSpPr>
        <p:spPr>
          <a:xfrm flipH="1" flipV="1">
            <a:off x="4494998" y="2887580"/>
            <a:ext cx="1580148" cy="16362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0C97A3-9968-DC46-9E98-3C3A8F2F2B4A}"/>
              </a:ext>
            </a:extLst>
          </p:cNvPr>
          <p:cNvCxnSpPr>
            <a:cxnSpLocks/>
          </p:cNvCxnSpPr>
          <p:nvPr/>
        </p:nvCxnSpPr>
        <p:spPr>
          <a:xfrm flipH="1" flipV="1">
            <a:off x="6054294" y="2887580"/>
            <a:ext cx="41705" cy="16362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F36F482-19DF-D148-823F-C65098D221C9}"/>
              </a:ext>
            </a:extLst>
          </p:cNvPr>
          <p:cNvCxnSpPr>
            <a:cxnSpLocks/>
          </p:cNvCxnSpPr>
          <p:nvPr/>
        </p:nvCxnSpPr>
        <p:spPr>
          <a:xfrm flipV="1">
            <a:off x="6095999" y="3118586"/>
            <a:ext cx="1671589" cy="14052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08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C07D-C5BF-3B4F-A3FC-FB950ACF2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measurements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65DCF05-4E90-FB4B-BFF4-47CCE0FDD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" t="9181" r="65523" b="38654"/>
          <a:stretch/>
        </p:blipFill>
        <p:spPr>
          <a:xfrm>
            <a:off x="3011103" y="2050180"/>
            <a:ext cx="6169794" cy="4372432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0DCED1-08DD-744F-A80D-921A2B177A3D}"/>
              </a:ext>
            </a:extLst>
          </p:cNvPr>
          <p:cNvCxnSpPr>
            <a:cxnSpLocks/>
          </p:cNvCxnSpPr>
          <p:nvPr/>
        </p:nvCxnSpPr>
        <p:spPr>
          <a:xfrm flipH="1" flipV="1">
            <a:off x="7286324" y="3224463"/>
            <a:ext cx="298383" cy="16362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59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C07D-C5BF-3B4F-A3FC-FB950ACF2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measurements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65DCF05-4E90-FB4B-BFF4-47CCE0FDD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4262" y="1919966"/>
            <a:ext cx="10003475" cy="4668289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07DFD08-90FF-0542-9655-DF37B3DE0E32}"/>
              </a:ext>
            </a:extLst>
          </p:cNvPr>
          <p:cNvCxnSpPr>
            <a:cxnSpLocks/>
          </p:cNvCxnSpPr>
          <p:nvPr/>
        </p:nvCxnSpPr>
        <p:spPr>
          <a:xfrm>
            <a:off x="5909912" y="2685448"/>
            <a:ext cx="721894" cy="221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7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80E4-B90D-FC4E-ABF0-4A1A3FC7D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Collecting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0B304-C2B7-774B-B060-1E6B837D1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5446568" cy="3678303"/>
          </a:xfrm>
        </p:spPr>
        <p:txBody>
          <a:bodyPr>
            <a:normAutofit/>
          </a:bodyPr>
          <a:lstStyle/>
          <a:p>
            <a:r>
              <a:rPr lang="en-US" sz="2800" dirty="0"/>
              <a:t>Testing different variables</a:t>
            </a:r>
          </a:p>
          <a:p>
            <a:pPr lvl="1"/>
            <a:r>
              <a:rPr lang="en-US" sz="2400" dirty="0"/>
              <a:t>Day</a:t>
            </a:r>
          </a:p>
          <a:p>
            <a:pPr lvl="1"/>
            <a:r>
              <a:rPr lang="en-US" sz="2400" dirty="0"/>
              <a:t>Night</a:t>
            </a:r>
          </a:p>
          <a:p>
            <a:pPr lvl="1"/>
            <a:r>
              <a:rPr lang="en-US" sz="2400" dirty="0"/>
              <a:t>Location and direction</a:t>
            </a:r>
          </a:p>
          <a:p>
            <a:r>
              <a:rPr lang="en-US" sz="2800" dirty="0"/>
              <a:t>Different off measurements</a:t>
            </a:r>
          </a:p>
          <a:p>
            <a:r>
              <a:rPr lang="en-US" sz="2800" dirty="0" err="1"/>
              <a:t>Stellarium</a:t>
            </a:r>
            <a:endParaRPr lang="en-US" sz="2800" dirty="0"/>
          </a:p>
        </p:txBody>
      </p:sp>
      <p:pic>
        <p:nvPicPr>
          <p:cNvPr id="5" name="Picture 4" descr="A picture containing monitor, sitting, table, computer&#10;&#10;Description automatically generated">
            <a:extLst>
              <a:ext uri="{FF2B5EF4-FFF2-40B4-BE49-F238E27FC236}">
                <a16:creationId xmlns:a16="http://schemas.microsoft.com/office/drawing/2014/main" id="{792358F8-BE8A-6B44-9F21-C1D7C79F7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220" y="1957372"/>
            <a:ext cx="5446568" cy="469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31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EB9B6-15FF-564B-BA1D-32D26977A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results?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CB3A9984-54BB-9C4C-A905-F2C09D8E7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2317" y="1846950"/>
            <a:ext cx="9787366" cy="4893683"/>
          </a:xfr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B605AE-1C9C-5A49-8B8E-3778A89719E2}"/>
              </a:ext>
            </a:extLst>
          </p:cNvPr>
          <p:cNvCxnSpPr>
            <a:cxnSpLocks/>
          </p:cNvCxnSpPr>
          <p:nvPr/>
        </p:nvCxnSpPr>
        <p:spPr>
          <a:xfrm flipH="1">
            <a:off x="5496026" y="4860758"/>
            <a:ext cx="365759" cy="4397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2688E3-D2A5-CB4E-9E72-4A353E9DBF46}"/>
              </a:ext>
            </a:extLst>
          </p:cNvPr>
          <p:cNvCxnSpPr>
            <a:cxnSpLocks/>
          </p:cNvCxnSpPr>
          <p:nvPr/>
        </p:nvCxnSpPr>
        <p:spPr>
          <a:xfrm>
            <a:off x="7332847" y="4860757"/>
            <a:ext cx="386614" cy="3272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86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958B7-AE22-C940-8E2E-B12AFB118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its limitations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8471CCB1-2251-E34F-8938-A705C3D2E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211" y="1839270"/>
            <a:ext cx="9969577" cy="4984789"/>
          </a:xfr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309037-EBB7-3F4B-9B98-2E4279420497}"/>
              </a:ext>
            </a:extLst>
          </p:cNvPr>
          <p:cNvCxnSpPr>
            <a:cxnSpLocks/>
          </p:cNvCxnSpPr>
          <p:nvPr/>
        </p:nvCxnSpPr>
        <p:spPr>
          <a:xfrm flipH="1">
            <a:off x="4119613" y="4556654"/>
            <a:ext cx="385010" cy="10067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011F73-B847-5A4A-B4B6-396BE0373013}"/>
              </a:ext>
            </a:extLst>
          </p:cNvPr>
          <p:cNvCxnSpPr>
            <a:cxnSpLocks/>
          </p:cNvCxnSpPr>
          <p:nvPr/>
        </p:nvCxnSpPr>
        <p:spPr>
          <a:xfrm flipH="1">
            <a:off x="6554804" y="4556654"/>
            <a:ext cx="385010" cy="10067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26790A-C393-9343-BEDC-A428EF77780B}"/>
              </a:ext>
            </a:extLst>
          </p:cNvPr>
          <p:cNvCxnSpPr>
            <a:cxnSpLocks/>
          </p:cNvCxnSpPr>
          <p:nvPr/>
        </p:nvCxnSpPr>
        <p:spPr>
          <a:xfrm flipH="1">
            <a:off x="8989995" y="4768409"/>
            <a:ext cx="385010" cy="10067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EF0244-8104-BC44-9224-62D54C43DF7B}"/>
              </a:ext>
            </a:extLst>
          </p:cNvPr>
          <p:cNvCxnSpPr>
            <a:cxnSpLocks/>
          </p:cNvCxnSpPr>
          <p:nvPr/>
        </p:nvCxnSpPr>
        <p:spPr>
          <a:xfrm flipH="1">
            <a:off x="11155680" y="4556654"/>
            <a:ext cx="385010" cy="10067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2120A1-0444-9648-A5B6-8ABF6753A1C1}"/>
              </a:ext>
            </a:extLst>
          </p:cNvPr>
          <p:cNvCxnSpPr>
            <a:cxnSpLocks/>
          </p:cNvCxnSpPr>
          <p:nvPr/>
        </p:nvCxnSpPr>
        <p:spPr>
          <a:xfrm flipV="1">
            <a:off x="452387" y="4331665"/>
            <a:ext cx="583933" cy="4367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67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244F6-E935-4622-817E-2969B317E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5514808" cy="1013800"/>
          </a:xfrm>
        </p:spPr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1FCAC-1FB8-4216-82EC-850D5E33A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5514808" cy="3678303"/>
          </a:xfrm>
        </p:spPr>
        <p:txBody>
          <a:bodyPr>
            <a:normAutofit/>
          </a:bodyPr>
          <a:lstStyle/>
          <a:p>
            <a:r>
              <a:rPr lang="en-US" sz="2800" dirty="0"/>
              <a:t>M. Zirdi Syukur</a:t>
            </a:r>
          </a:p>
          <a:p>
            <a:r>
              <a:rPr lang="en-US" sz="2800" dirty="0"/>
              <a:t>Second Year</a:t>
            </a:r>
          </a:p>
          <a:p>
            <a:r>
              <a:rPr lang="en-US" sz="2800" dirty="0"/>
              <a:t>Prospective Physical Science Major (Physics)</a:t>
            </a:r>
          </a:p>
          <a:p>
            <a:r>
              <a:rPr lang="en-US" sz="2800" dirty="0"/>
              <a:t>No prior research experience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E740E2-3F81-0349-9ED8-D62DC98A53C2}"/>
              </a:ext>
            </a:extLst>
          </p:cNvPr>
          <p:cNvSpPr txBox="1">
            <a:spLocks/>
          </p:cNvSpPr>
          <p:nvPr/>
        </p:nvSpPr>
        <p:spPr>
          <a:xfrm>
            <a:off x="1568070" y="1628156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About Me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4B44A4-D1EF-CE40-B35F-79A4F65E0B34}"/>
              </a:ext>
            </a:extLst>
          </p:cNvPr>
          <p:cNvSpPr txBox="1">
            <a:spLocks/>
          </p:cNvSpPr>
          <p:nvPr/>
        </p:nvSpPr>
        <p:spPr>
          <a:xfrm>
            <a:off x="6107786" y="682060"/>
            <a:ext cx="5514808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How I got involved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723AFCD-B1B3-8440-8FFF-6F037A699F31}"/>
              </a:ext>
            </a:extLst>
          </p:cNvPr>
          <p:cNvSpPr txBox="1">
            <a:spLocks/>
          </p:cNvSpPr>
          <p:nvPr/>
        </p:nvSpPr>
        <p:spPr>
          <a:xfrm>
            <a:off x="6095999" y="2160400"/>
            <a:ext cx="5514808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Symposium!</a:t>
            </a:r>
          </a:p>
        </p:txBody>
      </p:sp>
    </p:spTree>
    <p:extLst>
      <p:ext uri="{BB962C8B-B14F-4D97-AF65-F5344CB8AC3E}">
        <p14:creationId xmlns:p14="http://schemas.microsoft.com/office/powerpoint/2010/main" val="247541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29D4E-7652-7547-9549-EFF3C20F2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C693C-F209-1B44-A83E-54D223124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2377440"/>
            <a:ext cx="11029615" cy="40426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dirty="0"/>
              <a:t>Improvements to the project:</a:t>
            </a:r>
          </a:p>
          <a:p>
            <a:r>
              <a:rPr lang="en-US" sz="2400" dirty="0"/>
              <a:t>Clearer Peaks (with sidelobes)</a:t>
            </a:r>
          </a:p>
          <a:p>
            <a:r>
              <a:rPr lang="en-US" sz="2400" dirty="0"/>
              <a:t>Flattened edges</a:t>
            </a:r>
          </a:p>
          <a:p>
            <a:r>
              <a:rPr lang="en-US" sz="2400" dirty="0"/>
              <a:t>More RFI Shielding</a:t>
            </a:r>
          </a:p>
          <a:p>
            <a:r>
              <a:rPr lang="en-US" sz="2400" dirty="0"/>
              <a:t>More Robust Off Measurement Calibrations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Other projects and next steps</a:t>
            </a:r>
          </a:p>
          <a:p>
            <a:r>
              <a:rPr lang="en-US" sz="2400" dirty="0"/>
              <a:t>More robust knowledge of gr-radio-</a:t>
            </a:r>
            <a:r>
              <a:rPr lang="en-US" sz="2400" dirty="0" err="1"/>
              <a:t>astro</a:t>
            </a:r>
            <a:endParaRPr lang="en-US" sz="2400" dirty="0"/>
          </a:p>
          <a:p>
            <a:r>
              <a:rPr lang="en-US" sz="2400" dirty="0"/>
              <a:t>Galactic map and spiral arms of milky way? Detecting Andromeda? </a:t>
            </a:r>
            <a:r>
              <a:rPr lang="en-US" sz="2400" dirty="0" err="1"/>
              <a:t>Pedagology</a:t>
            </a:r>
            <a:r>
              <a:rPr lang="en-US" sz="2400" dirty="0"/>
              <a:t>? </a:t>
            </a:r>
          </a:p>
          <a:p>
            <a:r>
              <a:rPr lang="en-US" sz="2400" dirty="0"/>
              <a:t>Proposal of a larger telescope?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9CAB16D5-0E2C-CA4A-B34C-72C00CDA1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113" y="3170150"/>
            <a:ext cx="3067211" cy="184032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2031942-2547-334E-B014-758091D33263}"/>
              </a:ext>
            </a:extLst>
          </p:cNvPr>
          <p:cNvCxnSpPr>
            <a:cxnSpLocks/>
          </p:cNvCxnSpPr>
          <p:nvPr/>
        </p:nvCxnSpPr>
        <p:spPr>
          <a:xfrm flipV="1">
            <a:off x="5342021" y="4013735"/>
            <a:ext cx="3137836" cy="8951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43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29D4E-7652-7547-9549-EFF3C20F2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C693C-F209-1B44-A83E-54D223124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2377440"/>
            <a:ext cx="11029615" cy="4042610"/>
          </a:xfrm>
        </p:spPr>
        <p:txBody>
          <a:bodyPr>
            <a:normAutofit/>
          </a:bodyPr>
          <a:lstStyle/>
          <a:p>
            <a:r>
              <a:rPr lang="en-US" sz="3200" dirty="0"/>
              <a:t>Supervisor Professor Chelsea Sharon</a:t>
            </a:r>
          </a:p>
          <a:p>
            <a:r>
              <a:rPr lang="en-US" sz="3200" dirty="0"/>
              <a:t>Assistance of Professor Ben Olsen</a:t>
            </a:r>
          </a:p>
          <a:p>
            <a:r>
              <a:rPr lang="en-US" sz="3200" dirty="0"/>
              <a:t>Dean of Faculty office</a:t>
            </a:r>
          </a:p>
          <a:p>
            <a:r>
              <a:rPr lang="en-US" sz="3200" dirty="0"/>
              <a:t>CIPE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6010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79F11E2-8BA5-4C5C-AE7C-361E5EA01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00E1DA-EC7C-40FC-95E3-11FDCD2E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7E73C-2B1A-4602-BFBE-CFE1E55D9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6"/>
            <a:ext cx="3081576" cy="1746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Thank You</a:t>
            </a:r>
            <a:br>
              <a:rPr lang="en-US">
                <a:solidFill>
                  <a:srgbClr val="FFFFFF"/>
                </a:solidFill>
              </a:rPr>
            </a:br>
            <a:r>
              <a:rPr lang="en-US" sz="1600" i="1">
                <a:solidFill>
                  <a:srgbClr val="FFFFFF"/>
                </a:solidFill>
              </a:rPr>
              <a:t>Feedback </a:t>
            </a:r>
            <a:r>
              <a:rPr lang="en-US" sz="1600" i="1" dirty="0">
                <a:solidFill>
                  <a:srgbClr val="FFFFFF"/>
                </a:solidFill>
              </a:rPr>
              <a:t>is welcome</a:t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100" i="1" dirty="0" err="1">
                <a:solidFill>
                  <a:srgbClr val="FFFFFF"/>
                </a:solidFill>
              </a:rPr>
              <a:t>zirdisyukur@u.yale-nus.edu.sg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B511D-EA45-4336-847C-125266714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2629006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421166-2996-41A7-B094-AE5316F34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BB1B92-A3EB-43E4-8FAB-D20E8ED14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3972F4-FE7E-48EA-AAD8-9BE5750A6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21614E5-870B-4D5E-A43B-8FF7E5323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" name="Picture 7" descr="A picture containing outdoor, object, grass, telescope&#10;&#10;Description automatically generated">
            <a:extLst>
              <a:ext uri="{FF2B5EF4-FFF2-40B4-BE49-F238E27FC236}">
                <a16:creationId xmlns:a16="http://schemas.microsoft.com/office/drawing/2014/main" id="{439572F2-A1F5-3048-8901-AEB5691EE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33" y="723898"/>
            <a:ext cx="7468550" cy="5666665"/>
          </a:xfrm>
          <a:prstGeom prst="rect">
            <a:avLst/>
          </a:prstGeom>
        </p:spPr>
      </p:pic>
      <p:pic>
        <p:nvPicPr>
          <p:cNvPr id="11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E849377-96CE-304B-918F-054E7C2F4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6484" y="5438774"/>
            <a:ext cx="818431" cy="802577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3483406C-F75D-EF45-84EA-2742A9A54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921" y="3390812"/>
            <a:ext cx="1934284" cy="19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47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D1CE7-2A9E-7940-AC14-7094C768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927D0-B3B7-A044-BA74-F15749054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Why build the telescope?</a:t>
            </a:r>
          </a:p>
          <a:p>
            <a:r>
              <a:rPr lang="en-US" sz="3600" dirty="0"/>
              <a:t>What approach did I take to building the telescope?</a:t>
            </a:r>
          </a:p>
          <a:p>
            <a:r>
              <a:rPr lang="en-US" sz="3600" dirty="0"/>
              <a:t>What can the telescope do and what are its limitations?</a:t>
            </a:r>
          </a:p>
        </p:txBody>
      </p:sp>
    </p:spTree>
    <p:extLst>
      <p:ext uri="{BB962C8B-B14F-4D97-AF65-F5344CB8AC3E}">
        <p14:creationId xmlns:p14="http://schemas.microsoft.com/office/powerpoint/2010/main" val="1115889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B1CEB-C41B-9443-8F47-C331ACBE7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Build a telescope?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C464C-9F99-124A-A5D9-44687DA3D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11155282" cy="3678303"/>
          </a:xfrm>
        </p:spPr>
        <p:txBody>
          <a:bodyPr>
            <a:normAutofit/>
          </a:bodyPr>
          <a:lstStyle/>
          <a:p>
            <a:r>
              <a:rPr lang="en-US" sz="3200" dirty="0"/>
              <a:t>Singapore is notorious for terrible skies for astronomy.</a:t>
            </a:r>
          </a:p>
          <a:p>
            <a:r>
              <a:rPr lang="en-US" sz="3200" dirty="0"/>
              <a:t>Anecdotally, </a:t>
            </a:r>
            <a:r>
              <a:rPr lang="en-US" sz="3200" u="sng" dirty="0"/>
              <a:t>radio astronomy</a:t>
            </a:r>
            <a:r>
              <a:rPr lang="en-US" sz="3200" dirty="0"/>
              <a:t> is not possible.</a:t>
            </a:r>
          </a:p>
        </p:txBody>
      </p:sp>
    </p:spTree>
    <p:extLst>
      <p:ext uri="{BB962C8B-B14F-4D97-AF65-F5344CB8AC3E}">
        <p14:creationId xmlns:p14="http://schemas.microsoft.com/office/powerpoint/2010/main" val="106330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D63CC-D608-0F41-9520-564C33FCC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Radio Astronomy?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DA646-4705-F449-9B99-38246A1CB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F1DAB0-11EF-2645-AFB0-A40D74F97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15" y="2018386"/>
            <a:ext cx="10222523" cy="461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29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6A079-0696-0941-BD9F-3E59FDFF2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Build: Noise of Singapore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8E5C6-DB96-474F-8D33-FA10B3B68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7115844" cy="3678303"/>
          </a:xfrm>
        </p:spPr>
        <p:txBody>
          <a:bodyPr>
            <a:normAutofit/>
          </a:bodyPr>
          <a:lstStyle/>
          <a:p>
            <a:r>
              <a:rPr lang="en-US" sz="2400" dirty="0"/>
              <a:t>Sources of noise for radio astronomy – urban electronics</a:t>
            </a:r>
          </a:p>
          <a:p>
            <a:r>
              <a:rPr lang="en-US" sz="2400" dirty="0"/>
              <a:t>Internationally protected frequencies for astronomy</a:t>
            </a:r>
          </a:p>
          <a:p>
            <a:r>
              <a:rPr lang="en-US" sz="2400" dirty="0"/>
              <a:t>Test feasibility of radio astronomy by characterizing noise levels of Singapore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949F8346-A959-CE4A-A66F-FF39E81DB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766" y="2016802"/>
            <a:ext cx="3232986" cy="2274275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AAE85628-CD70-414D-9717-D7AB9E19B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766" y="4320494"/>
            <a:ext cx="3255809" cy="227211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9580C5C-F06F-DD45-8746-B3DCA63732F8}"/>
              </a:ext>
            </a:extLst>
          </p:cNvPr>
          <p:cNvCxnSpPr>
            <a:cxnSpLocks/>
          </p:cNvCxnSpPr>
          <p:nvPr/>
        </p:nvCxnSpPr>
        <p:spPr>
          <a:xfrm>
            <a:off x="6771736" y="3269411"/>
            <a:ext cx="2398143" cy="1518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6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EF6DE-A8F0-EE44-BE23-CA28F1A8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BUILD: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007EA-F308-8146-B3C8-25C8CACF3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5387529" cy="4210256"/>
          </a:xfrm>
        </p:spPr>
        <p:txBody>
          <a:bodyPr>
            <a:normAutofit/>
          </a:bodyPr>
          <a:lstStyle/>
          <a:p>
            <a:r>
              <a:rPr lang="en-US" sz="2800" dirty="0"/>
              <a:t>To test feasibility -&gt; detect hydrogen line</a:t>
            </a:r>
          </a:p>
          <a:p>
            <a:pPr lvl="1"/>
            <a:r>
              <a:rPr lang="en-US" sz="2400" dirty="0"/>
              <a:t>precursor to spectral-line astronomy</a:t>
            </a:r>
          </a:p>
          <a:p>
            <a:pPr lvl="1"/>
            <a:r>
              <a:rPr lang="en-US" sz="2400" dirty="0"/>
              <a:t>excitations of neutral hydrogen and subsequent release of energy (21 cm or 1.42 </a:t>
            </a:r>
            <a:r>
              <a:rPr lang="en-US" sz="2400" dirty="0" err="1"/>
              <a:t>Ghz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abundant</a:t>
            </a:r>
          </a:p>
          <a:p>
            <a:pPr lvl="1"/>
            <a:r>
              <a:rPr lang="en-US" sz="2400" dirty="0"/>
              <a:t>penetrates gas clouds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64B415-F02B-E84F-A7F2-09AC64215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449" y="2140306"/>
            <a:ext cx="4329723" cy="2316402"/>
          </a:xfrm>
          <a:prstGeom prst="rect">
            <a:avLst/>
          </a:prstGeom>
        </p:spPr>
      </p:pic>
      <p:pic>
        <p:nvPicPr>
          <p:cNvPr id="7" name="Picture 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C53F35A-9028-3344-9866-81D2021C5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449" y="4456707"/>
            <a:ext cx="4329722" cy="212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2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17F5-73C0-6240-8825-F5983B4A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Approach: 3 step process</a:t>
            </a: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8A4BA60F-FC6E-7F47-BB07-77BB2B9CCAD3}"/>
              </a:ext>
            </a:extLst>
          </p:cNvPr>
          <p:cNvSpPr/>
          <p:nvPr/>
        </p:nvSpPr>
        <p:spPr>
          <a:xfrm>
            <a:off x="-1894145" y="1802357"/>
            <a:ext cx="4800732" cy="4800732"/>
          </a:xfrm>
          <a:prstGeom prst="blockArc">
            <a:avLst>
              <a:gd name="adj1" fmla="val 18900000"/>
              <a:gd name="adj2" fmla="val 2700000"/>
              <a:gd name="adj3" fmla="val 450"/>
            </a:avLst>
          </a:prstGeom>
        </p:spPr>
        <p:style>
          <a:lnRef idx="1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BA9F7D-295E-E44D-991D-65C22DA1852D}"/>
              </a:ext>
            </a:extLst>
          </p:cNvPr>
          <p:cNvGrpSpPr/>
          <p:nvPr/>
        </p:nvGrpSpPr>
        <p:grpSpPr>
          <a:xfrm>
            <a:off x="2630997" y="2777147"/>
            <a:ext cx="6310391" cy="712787"/>
            <a:chOff x="496568" y="356393"/>
            <a:chExt cx="6310391" cy="7127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532909-408A-3E4A-BBCC-BD277FD8A1C3}"/>
                </a:ext>
              </a:extLst>
            </p:cNvPr>
            <p:cNvSpPr/>
            <p:nvPr/>
          </p:nvSpPr>
          <p:spPr>
            <a:xfrm>
              <a:off x="496568" y="356393"/>
              <a:ext cx="6310391" cy="712787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BBAD26-3D65-4C4C-9A08-AA878D999CC9}"/>
                </a:ext>
              </a:extLst>
            </p:cNvPr>
            <p:cNvSpPr txBox="1"/>
            <p:nvPr/>
          </p:nvSpPr>
          <p:spPr>
            <a:xfrm>
              <a:off x="496568" y="356393"/>
              <a:ext cx="6310391" cy="71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5775" tIns="88900" rIns="88900" bIns="8890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kern="1200" dirty="0"/>
                <a:t>Frontend	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EC3F7622-B671-DD4E-B53A-0A2A10CB2CE1}"/>
              </a:ext>
            </a:extLst>
          </p:cNvPr>
          <p:cNvSpPr/>
          <p:nvPr/>
        </p:nvSpPr>
        <p:spPr>
          <a:xfrm>
            <a:off x="2185505" y="2688049"/>
            <a:ext cx="890984" cy="890984"/>
          </a:xfrm>
          <a:prstGeom prst="ellipse">
            <a:avLst/>
          </a:pr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D7D7B4-B8CA-4C40-ABF6-585B591227F5}"/>
              </a:ext>
            </a:extLst>
          </p:cNvPr>
          <p:cNvGrpSpPr/>
          <p:nvPr/>
        </p:nvGrpSpPr>
        <p:grpSpPr>
          <a:xfrm>
            <a:off x="2890095" y="3846329"/>
            <a:ext cx="6051292" cy="712787"/>
            <a:chOff x="755666" y="1425575"/>
            <a:chExt cx="6051292" cy="71278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4961D6-7F6F-EB41-97AD-9AB974CB25B1}"/>
                </a:ext>
              </a:extLst>
            </p:cNvPr>
            <p:cNvSpPr/>
            <p:nvPr/>
          </p:nvSpPr>
          <p:spPr>
            <a:xfrm>
              <a:off x="755666" y="1425575"/>
              <a:ext cx="6051292" cy="712787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D98184-9D87-A94B-B28C-92795FE0CE01}"/>
                </a:ext>
              </a:extLst>
            </p:cNvPr>
            <p:cNvSpPr txBox="1"/>
            <p:nvPr/>
          </p:nvSpPr>
          <p:spPr>
            <a:xfrm>
              <a:off x="755666" y="1425575"/>
              <a:ext cx="6051292" cy="71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5775" tIns="88900" rIns="88900" bIns="8890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kern="1200" dirty="0"/>
                <a:t>Backend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C863DB04-DB3D-C247-A9CD-1CB60F06D5C8}"/>
              </a:ext>
            </a:extLst>
          </p:cNvPr>
          <p:cNvSpPr/>
          <p:nvPr/>
        </p:nvSpPr>
        <p:spPr>
          <a:xfrm>
            <a:off x="2444603" y="3757230"/>
            <a:ext cx="890984" cy="890984"/>
          </a:xfrm>
          <a:prstGeom prst="ellipse">
            <a:avLst/>
          </a:pr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A78FC8-FB3D-0D44-BC9C-B92EAB0EF4D9}"/>
              </a:ext>
            </a:extLst>
          </p:cNvPr>
          <p:cNvGrpSpPr/>
          <p:nvPr/>
        </p:nvGrpSpPr>
        <p:grpSpPr>
          <a:xfrm>
            <a:off x="2630997" y="4915510"/>
            <a:ext cx="6310391" cy="712787"/>
            <a:chOff x="496568" y="2494756"/>
            <a:chExt cx="6310391" cy="71278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060F3F-0C35-D045-9B10-66DA7676054F}"/>
                </a:ext>
              </a:extLst>
            </p:cNvPr>
            <p:cNvSpPr/>
            <p:nvPr/>
          </p:nvSpPr>
          <p:spPr>
            <a:xfrm>
              <a:off x="496568" y="2494756"/>
              <a:ext cx="6310391" cy="712787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B6B06B-D5E9-D34C-A005-CF41C4E1A51C}"/>
                </a:ext>
              </a:extLst>
            </p:cNvPr>
            <p:cNvSpPr txBox="1"/>
            <p:nvPr/>
          </p:nvSpPr>
          <p:spPr>
            <a:xfrm>
              <a:off x="496568" y="2494756"/>
              <a:ext cx="6310391" cy="712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5775" tIns="88900" rIns="88900" bIns="8890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kern="1200" dirty="0"/>
                <a:t>Data collection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21FE0647-F0BF-514C-844D-B6F1B2FD9F31}"/>
              </a:ext>
            </a:extLst>
          </p:cNvPr>
          <p:cNvSpPr/>
          <p:nvPr/>
        </p:nvSpPr>
        <p:spPr>
          <a:xfrm>
            <a:off x="2185505" y="4826412"/>
            <a:ext cx="890984" cy="890984"/>
          </a:xfrm>
          <a:prstGeom prst="ellipse">
            <a:avLst/>
          </a:pr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301333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A98BF-6118-BD4A-AAB3-073A4A60E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Building (Frontends)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F2EDA-C9C5-314A-B0AD-EC1A6C9C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4954978" cy="3678303"/>
          </a:xfrm>
        </p:spPr>
        <p:txBody>
          <a:bodyPr>
            <a:normAutofit/>
          </a:bodyPr>
          <a:lstStyle/>
          <a:p>
            <a:r>
              <a:rPr lang="en-US" sz="2400" dirty="0"/>
              <a:t>Most of the framework already done</a:t>
            </a:r>
          </a:p>
          <a:p>
            <a:r>
              <a:rPr lang="en-US" sz="2400" dirty="0"/>
              <a:t>Designs from DSPIRA project</a:t>
            </a:r>
          </a:p>
          <a:p>
            <a:r>
              <a:rPr lang="en-US" sz="2400" dirty="0"/>
              <a:t>Troubleshooting</a:t>
            </a:r>
          </a:p>
          <a:p>
            <a:pPr lvl="1"/>
            <a:r>
              <a:rPr lang="en-US" sz="2000" dirty="0"/>
              <a:t>Replaced ADC for compatibility issues</a:t>
            </a:r>
          </a:p>
          <a:p>
            <a:pPr lvl="1"/>
            <a:r>
              <a:rPr lang="en-US" sz="2000" dirty="0"/>
              <a:t>Tightened bolts and secured loose parts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551F649-1ABB-0C4B-9732-C46B11D41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164" y="2270621"/>
            <a:ext cx="5729643" cy="3012101"/>
          </a:xfrm>
          <a:prstGeom prst="rect">
            <a:avLst/>
          </a:prstGeom>
        </p:spPr>
      </p:pic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id="{2F8F7CA6-6287-FA4F-A167-520FD5B3F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711" y="5293380"/>
            <a:ext cx="1002324" cy="721369"/>
          </a:xfrm>
          <a:prstGeom prst="rect">
            <a:avLst/>
          </a:prstGeom>
        </p:spPr>
      </p:pic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CE60FBB4-8D66-D84F-93EB-0C9446B3A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353" y="5293380"/>
            <a:ext cx="1157624" cy="732027"/>
          </a:xfrm>
          <a:prstGeom prst="rect">
            <a:avLst/>
          </a:prstGeom>
        </p:spPr>
      </p:pic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48B98491-797E-0B42-946C-9DD52EEF8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0615" y="2682492"/>
            <a:ext cx="594140" cy="482739"/>
          </a:xfrm>
          <a:prstGeom prst="rect">
            <a:avLst/>
          </a:prstGeom>
        </p:spPr>
      </p:pic>
      <p:pic>
        <p:nvPicPr>
          <p:cNvPr id="13" name="Picture 12" descr="A picture containing object, light&#10;&#10;Description automatically generated">
            <a:extLst>
              <a:ext uri="{FF2B5EF4-FFF2-40B4-BE49-F238E27FC236}">
                <a16:creationId xmlns:a16="http://schemas.microsoft.com/office/drawing/2014/main" id="{3C7F7B76-450B-CB40-977E-367F39CA6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8774" y="2682492"/>
            <a:ext cx="737039" cy="4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2303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F1C31AD-A7B7-4945-9E95-3D67796743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4D6DDB-133E-44E2-B636-39185D690A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AA5B70-631E-4F47-874A-FBE55E5170D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1504</TotalTime>
  <Words>357</Words>
  <Application>Microsoft Macintosh PowerPoint</Application>
  <PresentationFormat>Widescreen</PresentationFormat>
  <Paragraphs>81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Gill Sans MT</vt:lpstr>
      <vt:lpstr>Wingdings 2</vt:lpstr>
      <vt:lpstr>Dividend</vt:lpstr>
      <vt:lpstr>SRP: Build a Prototype Radio Telescope</vt:lpstr>
      <vt:lpstr>About Me</vt:lpstr>
      <vt:lpstr>Brief Overview</vt:lpstr>
      <vt:lpstr>Why Build a telescope?</vt:lpstr>
      <vt:lpstr>Why Radio Astronomy?</vt:lpstr>
      <vt:lpstr>WHY Build: Noise of Singapore</vt:lpstr>
      <vt:lpstr>WHY BUILD:</vt:lpstr>
      <vt:lpstr>What Approach: 3 step process</vt:lpstr>
      <vt:lpstr>Step 1: Building (Frontends)</vt:lpstr>
      <vt:lpstr>Step 2: Software (Backends) (VIRGO)</vt:lpstr>
      <vt:lpstr>FFT</vt:lpstr>
      <vt:lpstr>Polyphase filterbank</vt:lpstr>
      <vt:lpstr>Plotting and Calibrating</vt:lpstr>
      <vt:lpstr>Off Measurements</vt:lpstr>
      <vt:lpstr>On measurements</vt:lpstr>
      <vt:lpstr>On measurements</vt:lpstr>
      <vt:lpstr>Step 3: Collecting Data</vt:lpstr>
      <vt:lpstr>What are the results?</vt:lpstr>
      <vt:lpstr>What are its limitations</vt:lpstr>
      <vt:lpstr>Next steps</vt:lpstr>
      <vt:lpstr>Acknowledgements</vt:lpstr>
      <vt:lpstr>Thank You Feedback is welcome zirdisyukur@u.yale-nus.edu.sg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 design</dc:title>
  <dc:creator/>
  <cp:lastModifiedBy>Mohammad Zirdi Syukur</cp:lastModifiedBy>
  <cp:revision>75</cp:revision>
  <dcterms:created xsi:type="dcterms:W3CDTF">2020-08-21T10:18:29Z</dcterms:created>
  <dcterms:modified xsi:type="dcterms:W3CDTF">2020-10-03T05:40:13Z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