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4"/>
  </p:sldMasterIdLst>
  <p:notesMasterIdLst>
    <p:notesMasterId r:id="rId6"/>
  </p:notesMasterIdLst>
  <p:handoutMasterIdLst>
    <p:handoutMasterId r:id="rId7"/>
  </p:handoutMasterIdLst>
  <p:sldIdLst>
    <p:sldId id="264" r:id="rId5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ervonne Lim Wei Lee" initials="SLWL" lastIdx="6" clrIdx="0">
    <p:extLst>
      <p:ext uri="{19B8F6BF-5375-455C-9EA6-DF929625EA0E}">
        <p15:presenceInfo xmlns:p15="http://schemas.microsoft.com/office/powerpoint/2012/main" userId="S-1-5-21-4211029173-3255825636-1277964214-4669" providerId="AD"/>
      </p:ext>
    </p:extLst>
  </p:cmAuthor>
  <p:cmAuthor id="2" name="Valerie Wong Jing Mei" initials="VWJM" lastIdx="1" clrIdx="1">
    <p:extLst>
      <p:ext uri="{19B8F6BF-5375-455C-9EA6-DF929625EA0E}">
        <p15:presenceInfo xmlns:p15="http://schemas.microsoft.com/office/powerpoint/2012/main" userId="S::wongjm@imre.a-star.edu.sg::16d049d2-ed8a-487c-b988-b600ad87a3a6" providerId="AD"/>
      </p:ext>
    </p:extLst>
  </p:cmAuthor>
  <p:cmAuthor id="3" name="Junyi Lee" initials="JL" lastIdx="2" clrIdx="2">
    <p:extLst>
      <p:ext uri="{19B8F6BF-5375-455C-9EA6-DF929625EA0E}">
        <p15:presenceInfo xmlns:p15="http://schemas.microsoft.com/office/powerpoint/2012/main" userId="a135298a401fb9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3A3A3A"/>
    <a:srgbClr val="FFFFFF"/>
    <a:srgbClr val="003087"/>
    <a:srgbClr val="123B85"/>
    <a:srgbClr val="DA291C"/>
    <a:srgbClr val="5C06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51" autoAdjust="0"/>
    <p:restoredTop sz="94635"/>
  </p:normalViewPr>
  <p:slideViewPr>
    <p:cSldViewPr snapToGrid="0" snapToObjects="1">
      <p:cViewPr>
        <p:scale>
          <a:sx n="50" d="100"/>
          <a:sy n="50" d="100"/>
        </p:scale>
        <p:origin x="1062" y="-49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10" d="100"/>
          <a:sy n="110" d="100"/>
        </p:scale>
        <p:origin x="3064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4-08-16T12:59:07.707" idx="1">
    <p:pos x="4633" y="5359"/>
    <p:text>Changed from 5x to 2.4x since you updated the noise plot below.</p:text>
    <p:extLst>
      <p:ext uri="{C676402C-5697-4E1C-873F-D02D1690AC5C}">
        <p15:threadingInfo xmlns:p15="http://schemas.microsoft.com/office/powerpoint/2012/main" timeZoneBias="-480"/>
      </p:ext>
    </p:extLst>
  </p:cm>
  <p:cm authorId="3" dt="2024-08-16T13:01:45.520" idx="2">
    <p:pos x="5660" y="15151"/>
    <p:text>Switched the point about photodiode gain to below under a modified 'better probing' heading. The photodiode gain is somewhat of an artificial problem so I left it out. Physically, what remains for us to do is to optimize the probe detuning and increase the laser beam sizes. I also left out the expected improvement because there is already some improvement and I don't know how much more we can realistically expect without doing more calculations.</p:text>
    <p:extLst>
      <p:ext uri="{C676402C-5697-4E1C-873F-D02D1690AC5C}">
        <p15:threadingInfo xmlns:p15="http://schemas.microsoft.com/office/powerpoint/2012/main" timeZoneBias="-4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64DACBB-614D-1246-85F8-204D430C26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A4510-B588-7648-994C-B6C82E2B46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7D9648-C2CA-A743-86CA-7D59888B2D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5D6BA-F31C-C041-B463-821C5F6BF34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196C3F0-9473-B946-9D0D-7DC167CB49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6BBEA-B131-EC43-986C-0445DCB9C4CF}" type="datetimeFigureOut">
              <a:rPr lang="en-US" smtClean="0"/>
              <a:t>8/16/2024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8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F1C95-3639-6B44-8AE0-281C7D8D2B94}" type="datetimeFigureOut">
              <a:rPr lang="en-US" smtClean="0"/>
              <a:t>8/16/2024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DB0F2-43E8-3A4A-BAC8-E5E3D337C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74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75709" rtl="0" eaLnBrk="1" latinLnBrk="0" hangingPunct="1">
      <a:defRPr sz="3249" kern="1200">
        <a:solidFill>
          <a:schemeClr val="tx1"/>
        </a:solidFill>
        <a:latin typeface="+mn-lt"/>
        <a:ea typeface="+mn-ea"/>
        <a:cs typeface="+mn-cs"/>
      </a:defRPr>
    </a:lvl1pPr>
    <a:lvl2pPr marL="1237855" algn="l" defTabSz="2475709" rtl="0" eaLnBrk="1" latinLnBrk="0" hangingPunct="1">
      <a:defRPr sz="3249" kern="1200">
        <a:solidFill>
          <a:schemeClr val="tx1"/>
        </a:solidFill>
        <a:latin typeface="+mn-lt"/>
        <a:ea typeface="+mn-ea"/>
        <a:cs typeface="+mn-cs"/>
      </a:defRPr>
    </a:lvl2pPr>
    <a:lvl3pPr marL="2475709" algn="l" defTabSz="2475709" rtl="0" eaLnBrk="1" latinLnBrk="0" hangingPunct="1">
      <a:defRPr sz="3249" kern="1200">
        <a:solidFill>
          <a:schemeClr val="tx1"/>
        </a:solidFill>
        <a:latin typeface="+mn-lt"/>
        <a:ea typeface="+mn-ea"/>
        <a:cs typeface="+mn-cs"/>
      </a:defRPr>
    </a:lvl3pPr>
    <a:lvl4pPr marL="3713559" algn="l" defTabSz="2475709" rtl="0" eaLnBrk="1" latinLnBrk="0" hangingPunct="1">
      <a:defRPr sz="3249" kern="1200">
        <a:solidFill>
          <a:schemeClr val="tx1"/>
        </a:solidFill>
        <a:latin typeface="+mn-lt"/>
        <a:ea typeface="+mn-ea"/>
        <a:cs typeface="+mn-cs"/>
      </a:defRPr>
    </a:lvl4pPr>
    <a:lvl5pPr marL="4951413" algn="l" defTabSz="2475709" rtl="0" eaLnBrk="1" latinLnBrk="0" hangingPunct="1">
      <a:defRPr sz="3249" kern="1200">
        <a:solidFill>
          <a:schemeClr val="tx1"/>
        </a:solidFill>
        <a:latin typeface="+mn-lt"/>
        <a:ea typeface="+mn-ea"/>
        <a:cs typeface="+mn-cs"/>
      </a:defRPr>
    </a:lvl5pPr>
    <a:lvl6pPr marL="6189268" algn="l" defTabSz="2475709" rtl="0" eaLnBrk="1" latinLnBrk="0" hangingPunct="1">
      <a:defRPr sz="3249" kern="1200">
        <a:solidFill>
          <a:schemeClr val="tx1"/>
        </a:solidFill>
        <a:latin typeface="+mn-lt"/>
        <a:ea typeface="+mn-ea"/>
        <a:cs typeface="+mn-cs"/>
      </a:defRPr>
    </a:lvl6pPr>
    <a:lvl7pPr marL="7427123" algn="l" defTabSz="2475709" rtl="0" eaLnBrk="1" latinLnBrk="0" hangingPunct="1">
      <a:defRPr sz="3249" kern="1200">
        <a:solidFill>
          <a:schemeClr val="tx1"/>
        </a:solidFill>
        <a:latin typeface="+mn-lt"/>
        <a:ea typeface="+mn-ea"/>
        <a:cs typeface="+mn-cs"/>
      </a:defRPr>
    </a:lvl7pPr>
    <a:lvl8pPr marL="8664977" algn="l" defTabSz="2475709" rtl="0" eaLnBrk="1" latinLnBrk="0" hangingPunct="1">
      <a:defRPr sz="3249" kern="1200">
        <a:solidFill>
          <a:schemeClr val="tx1"/>
        </a:solidFill>
        <a:latin typeface="+mn-lt"/>
        <a:ea typeface="+mn-ea"/>
        <a:cs typeface="+mn-cs"/>
      </a:defRPr>
    </a:lvl8pPr>
    <a:lvl9pPr marL="9902832" algn="l" defTabSz="2475709" rtl="0" eaLnBrk="1" latinLnBrk="0" hangingPunct="1">
      <a:defRPr sz="324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00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1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52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23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678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58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013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319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719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25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304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218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4" pos="864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67A464F7-2F8A-934D-9B99-B430F6A612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" y="3568845"/>
            <a:ext cx="21383623" cy="517237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3625"/>
            </a:lvl1pPr>
          </a:lstStyle>
          <a:p>
            <a:r>
              <a:rPr lang="en-US" dirty="0"/>
              <a:t>Select this layer </a:t>
            </a:r>
            <a:br>
              <a:rPr lang="en-US" dirty="0"/>
            </a:br>
            <a:r>
              <a:rPr lang="en-US" dirty="0"/>
              <a:t>&gt; Go to ’Insert tab’</a:t>
            </a:r>
            <a:br>
              <a:rPr lang="en-US" dirty="0"/>
            </a:br>
            <a:r>
              <a:rPr lang="en-US" dirty="0"/>
              <a:t>&gt; Click on ‘pictures’ icon to </a:t>
            </a:r>
            <a:br>
              <a:rPr lang="en-US" dirty="0"/>
            </a:br>
            <a:r>
              <a:rPr lang="en-US" dirty="0"/>
              <a:t>insert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9663" y="9330862"/>
            <a:ext cx="18308616" cy="59730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1467693" rtl="0" eaLnBrk="1" fontAlgn="auto" latinLnBrk="0" hangingPunct="1">
              <a:lnSpc>
                <a:spcPct val="90000"/>
              </a:lnSpc>
              <a:spcBef>
                <a:spcPts val="16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9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33847" indent="0" algn="ctr">
              <a:buNone/>
              <a:defRPr sz="3210"/>
            </a:lvl2pPr>
            <a:lvl3pPr marL="1467693" indent="0" algn="ctr">
              <a:buNone/>
              <a:defRPr sz="2889"/>
            </a:lvl3pPr>
            <a:lvl4pPr marL="2201540" indent="0" algn="ctr">
              <a:buNone/>
              <a:defRPr sz="2568"/>
            </a:lvl4pPr>
            <a:lvl5pPr marL="2935387" indent="0" algn="ctr">
              <a:buNone/>
              <a:defRPr sz="2568"/>
            </a:lvl5pPr>
            <a:lvl6pPr marL="3669231" indent="0" algn="ctr">
              <a:buNone/>
              <a:defRPr sz="2568"/>
            </a:lvl6pPr>
            <a:lvl7pPr marL="4403081" indent="0" algn="ctr">
              <a:buNone/>
              <a:defRPr sz="2568"/>
            </a:lvl7pPr>
            <a:lvl8pPr marL="5136925" indent="0" algn="ctr">
              <a:buNone/>
              <a:defRPr sz="2568"/>
            </a:lvl8pPr>
            <a:lvl9pPr marL="5870772" indent="0" algn="ctr">
              <a:buNone/>
              <a:defRPr sz="2568"/>
            </a:lvl9pPr>
          </a:lstStyle>
          <a:p>
            <a:r>
              <a:rPr lang="en-US" dirty="0"/>
              <a:t>Copy/paragraph text, Open Sans, center align, 11pts, black</a:t>
            </a:r>
            <a:br>
              <a:rPr lang="en-US" dirty="0"/>
            </a:b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vitae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.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ac </a:t>
            </a:r>
            <a:r>
              <a:rPr lang="en-US" dirty="0" err="1"/>
              <a:t>tincidunt</a:t>
            </a:r>
            <a:r>
              <a:rPr lang="en-US" dirty="0"/>
              <a:t> vitae.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etiam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. </a:t>
            </a:r>
            <a:r>
              <a:rPr lang="en-US" dirty="0" err="1"/>
              <a:t>Malesuada</a:t>
            </a:r>
            <a:r>
              <a:rPr lang="en-US" dirty="0"/>
              <a:t> 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integer. </a:t>
            </a:r>
            <a:r>
              <a:rPr lang="en-US" dirty="0" err="1"/>
              <a:t>Accumsan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 </a:t>
            </a:r>
            <a:r>
              <a:rPr lang="en-US" dirty="0" err="1"/>
              <a:t>morbi</a:t>
            </a:r>
            <a:r>
              <a:rPr lang="en-US" dirty="0"/>
              <a:t>. Tempus </a:t>
            </a:r>
            <a:r>
              <a:rPr lang="en-US" dirty="0" err="1"/>
              <a:t>iaculis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id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non. </a:t>
            </a:r>
            <a:r>
              <a:rPr lang="en-US" dirty="0" err="1"/>
              <a:t>Sed</a:t>
            </a:r>
            <a:r>
              <a:rPr lang="en-US" dirty="0"/>
              <a:t> libero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in. </a:t>
            </a:r>
            <a:r>
              <a:rPr lang="en-US" dirty="0" err="1"/>
              <a:t>Congue</a:t>
            </a:r>
            <a:r>
              <a:rPr lang="en-US" dirty="0"/>
              <a:t> nisi vitae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tellus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.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pellentesque</a:t>
            </a:r>
            <a:r>
              <a:rPr lang="en-US" dirty="0"/>
              <a:t> id </a:t>
            </a:r>
            <a:r>
              <a:rPr lang="en-US" dirty="0" err="1"/>
              <a:t>nibh</a:t>
            </a:r>
            <a:r>
              <a:rPr lang="en-US" dirty="0"/>
              <a:t>.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10D88ED-F64E-F746-9A5B-4A8DEAEB37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9663" y="4111968"/>
            <a:ext cx="9135970" cy="228866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ts val="4302"/>
              </a:lnSpc>
              <a:defRPr sz="4529" b="0" i="0">
                <a:solidFill>
                  <a:schemeClr val="bg1"/>
                </a:solidFill>
                <a:latin typeface="Gotham Rounded Medium" panose="02000000000000000000" pitchFamily="2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 dirty="0"/>
              <a:t>Header: Gotham Rounded, 20pts, left align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BBBB7E6-B0BB-5A43-9A88-F4B87E8997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45368" y="6573238"/>
            <a:ext cx="6629646" cy="16468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3261"/>
              </a:lnSpc>
              <a:buNone/>
              <a:defRPr sz="2718" b="0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733844" indent="0" algn="l">
              <a:buNone/>
              <a:defRPr b="0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2pPr>
            <a:lvl3pPr marL="1467693" indent="0" algn="l">
              <a:buNone/>
              <a:defRPr b="0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3pPr>
            <a:lvl4pPr marL="2201540" indent="0" algn="l">
              <a:buNone/>
              <a:defRPr b="0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4pPr>
            <a:lvl5pPr marL="2935384" indent="0" algn="l">
              <a:buNone/>
              <a:defRPr b="0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5pPr>
          </a:lstStyle>
          <a:p>
            <a:pPr lvl="0"/>
            <a:r>
              <a:rPr lang="en-US" dirty="0"/>
              <a:t>SUB-HEADER (OPTIONAL) OPEN SANS, 12PTS, CAPS, LEFT ALIGN</a:t>
            </a:r>
          </a:p>
        </p:txBody>
      </p:sp>
    </p:spTree>
    <p:extLst>
      <p:ext uri="{BB962C8B-B14F-4D97-AF65-F5344CB8AC3E}">
        <p14:creationId xmlns:p14="http://schemas.microsoft.com/office/powerpoint/2010/main" val="2493663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4" pos="864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4D7B070F-2113-6E44-B76B-EA0801FA47B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" y="3568845"/>
            <a:ext cx="21383623" cy="517237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3625"/>
            </a:lvl1pPr>
          </a:lstStyle>
          <a:p>
            <a:r>
              <a:rPr lang="en-US" dirty="0"/>
              <a:t>Select this layer </a:t>
            </a:r>
            <a:br>
              <a:rPr lang="en-US" dirty="0"/>
            </a:br>
            <a:r>
              <a:rPr lang="en-US" dirty="0"/>
              <a:t>&gt; Go to ’Insert tab’</a:t>
            </a:r>
            <a:br>
              <a:rPr lang="en-US" dirty="0"/>
            </a:br>
            <a:r>
              <a:rPr lang="en-US" dirty="0"/>
              <a:t>&gt; Click on ‘pictures’ icon to </a:t>
            </a:r>
            <a:br>
              <a:rPr lang="en-US" dirty="0"/>
            </a:br>
            <a:r>
              <a:rPr lang="en-US" dirty="0"/>
              <a:t>insert image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A6EA0B49-DC0A-DA48-8DEC-0337765000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9647" y="22283046"/>
            <a:ext cx="9135974" cy="2560965"/>
          </a:xfrm>
          <a:prstGeom prst="rect">
            <a:avLst/>
          </a:prstGeom>
        </p:spPr>
        <p:txBody>
          <a:bodyPr/>
          <a:lstStyle>
            <a:lvl1pPr marL="0" marR="0" indent="0" algn="l" defTabSz="1467693" rtl="0" eaLnBrk="1" fontAlgn="auto" latinLnBrk="0" hangingPunct="1">
              <a:lnSpc>
                <a:spcPct val="90000"/>
              </a:lnSpc>
              <a:spcBef>
                <a:spcPts val="16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92" b="0" i="0" u="none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33844" indent="0">
              <a:buNone/>
              <a:defRPr/>
            </a:lvl2pPr>
            <a:lvl3pPr marL="1467693" indent="0">
              <a:buNone/>
              <a:defRPr/>
            </a:lvl3pPr>
            <a:lvl4pPr marL="2201540" indent="0">
              <a:buNone/>
              <a:defRPr/>
            </a:lvl4pPr>
            <a:lvl5pPr marL="2935384" indent="0">
              <a:buNone/>
              <a:defRPr/>
            </a:lvl5pPr>
          </a:lstStyle>
          <a:p>
            <a:pPr lvl="0"/>
            <a:r>
              <a:rPr lang="en-US" dirty="0"/>
              <a:t>Body copy (optional) </a:t>
            </a:r>
            <a:br>
              <a:rPr lang="en-US" dirty="0"/>
            </a:br>
            <a:r>
              <a:rPr lang="en-US" dirty="0"/>
              <a:t>Open Sans, 11pts, left align, white</a:t>
            </a:r>
            <a:br>
              <a:rPr lang="en-US" dirty="0"/>
            </a:b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do.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75850918-6CB6-1444-A492-E6C9BBB3A2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45380" y="20415990"/>
            <a:ext cx="9120256" cy="18395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170" b="0" i="0" kern="1200" dirty="0" smtClean="0">
                <a:solidFill>
                  <a:schemeClr val="bg1"/>
                </a:solidFill>
                <a:latin typeface="Gotham Rounded Medium" panose="02000000000000000000" pitchFamily="2" charset="0"/>
                <a:ea typeface="+mn-ea"/>
                <a:cs typeface="+mn-cs"/>
              </a:defRPr>
            </a:lvl1pPr>
            <a:lvl2pPr>
              <a:defRPr lang="en-US" sz="3170" b="0" i="0" kern="1200" dirty="0" smtClean="0">
                <a:solidFill>
                  <a:schemeClr val="bg1"/>
                </a:solidFill>
                <a:latin typeface="Gotham Rounded Medium" panose="02000000000000000000" pitchFamily="2" charset="0"/>
                <a:ea typeface="+mn-ea"/>
                <a:cs typeface="+mn-cs"/>
              </a:defRPr>
            </a:lvl2pPr>
          </a:lstStyle>
          <a:p>
            <a:pPr lvl="0"/>
            <a:r>
              <a:rPr lang="en-US" dirty="0"/>
              <a:t>Sub-content to highlight (optional) Gotham Rounded, 14pts, left align, white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7C0BDB4-CC3F-DA4E-B848-E85EF7263B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9665" y="14769490"/>
            <a:ext cx="8528303" cy="279020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1467693" rtl="0" eaLnBrk="1" fontAlgn="auto" latinLnBrk="0" hangingPunct="1">
              <a:lnSpc>
                <a:spcPct val="90000"/>
              </a:lnSpc>
              <a:spcBef>
                <a:spcPts val="160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92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33847" indent="0" algn="ctr">
              <a:buNone/>
              <a:defRPr sz="3210"/>
            </a:lvl2pPr>
            <a:lvl3pPr marL="1467693" indent="0" algn="ctr">
              <a:buNone/>
              <a:defRPr sz="2889"/>
            </a:lvl3pPr>
            <a:lvl4pPr marL="2201540" indent="0" algn="ctr">
              <a:buNone/>
              <a:defRPr sz="2568"/>
            </a:lvl4pPr>
            <a:lvl5pPr marL="2935387" indent="0" algn="ctr">
              <a:buNone/>
              <a:defRPr sz="2568"/>
            </a:lvl5pPr>
            <a:lvl6pPr marL="3669231" indent="0" algn="ctr">
              <a:buNone/>
              <a:defRPr sz="2568"/>
            </a:lvl6pPr>
            <a:lvl7pPr marL="4403081" indent="0" algn="ctr">
              <a:buNone/>
              <a:defRPr sz="2568"/>
            </a:lvl7pPr>
            <a:lvl8pPr marL="5136925" indent="0" algn="ctr">
              <a:buNone/>
              <a:defRPr sz="2568"/>
            </a:lvl8pPr>
            <a:lvl9pPr marL="5870772" indent="0" algn="ctr">
              <a:buNone/>
              <a:defRPr sz="2568"/>
            </a:lvl9pPr>
          </a:lstStyle>
          <a:p>
            <a:r>
              <a:rPr lang="en-US" dirty="0"/>
              <a:t>Copy/paragraph text, Open Sans, center align, 11pts, black</a:t>
            </a:r>
            <a:br>
              <a:rPr lang="en-US" dirty="0"/>
            </a:b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facilisis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314944D8-A70E-5E42-954E-4E454A78A2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45376" y="13224602"/>
            <a:ext cx="8512588" cy="13795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21"/>
              </a:lnSpc>
              <a:buNone/>
              <a:defRPr lang="en-US" sz="3170" b="0" i="0" kern="1200" dirty="0" smtClean="0">
                <a:solidFill>
                  <a:schemeClr val="tx1"/>
                </a:solidFill>
                <a:latin typeface="Gotham Rounded Medium" panose="02000000000000000000" pitchFamily="2" charset="0"/>
                <a:ea typeface="+mn-ea"/>
                <a:cs typeface="+mn-cs"/>
              </a:defRPr>
            </a:lvl1pPr>
            <a:lvl2pPr>
              <a:defRPr lang="en-US" sz="3170" b="0" i="0" kern="1200" dirty="0" smtClean="0">
                <a:solidFill>
                  <a:schemeClr val="bg1"/>
                </a:solidFill>
                <a:latin typeface="Gotham Rounded Medium" panose="02000000000000000000" pitchFamily="2" charset="0"/>
                <a:ea typeface="+mn-ea"/>
                <a:cs typeface="+mn-cs"/>
              </a:defRPr>
            </a:lvl2pPr>
          </a:lstStyle>
          <a:p>
            <a:pPr lvl="0"/>
            <a:r>
              <a:rPr lang="en-US" dirty="0"/>
              <a:t>Sub-header</a:t>
            </a:r>
            <a:br>
              <a:rPr lang="en-US" dirty="0"/>
            </a:br>
            <a:r>
              <a:rPr lang="en-US" dirty="0"/>
              <a:t>Gotham Rounded, 14pts, </a:t>
            </a:r>
            <a:br>
              <a:rPr lang="en-US" dirty="0"/>
            </a:br>
            <a:r>
              <a:rPr lang="en-US" dirty="0"/>
              <a:t>left align, white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6FFDFA67-EACA-A84B-88BB-C3E1317C54B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25690" y="13224602"/>
            <a:ext cx="8512588" cy="13795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21"/>
              </a:lnSpc>
              <a:buNone/>
              <a:defRPr lang="en-US" sz="3170" b="0" i="0" kern="1200" dirty="0" smtClean="0">
                <a:solidFill>
                  <a:schemeClr val="tx1"/>
                </a:solidFill>
                <a:latin typeface="Gotham Rounded Medium" panose="02000000000000000000" pitchFamily="2" charset="0"/>
                <a:ea typeface="+mn-ea"/>
                <a:cs typeface="+mn-cs"/>
              </a:defRPr>
            </a:lvl1pPr>
            <a:lvl2pPr>
              <a:defRPr lang="en-US" sz="3170" b="0" i="0" kern="1200" dirty="0" smtClean="0">
                <a:solidFill>
                  <a:schemeClr val="bg1"/>
                </a:solidFill>
                <a:latin typeface="Gotham Rounded Medium" panose="02000000000000000000" pitchFamily="2" charset="0"/>
                <a:ea typeface="+mn-ea"/>
                <a:cs typeface="+mn-cs"/>
              </a:defRPr>
            </a:lvl2pPr>
          </a:lstStyle>
          <a:p>
            <a:pPr lvl="0"/>
            <a:r>
              <a:rPr lang="en-US" dirty="0"/>
              <a:t>Sub-header</a:t>
            </a:r>
            <a:br>
              <a:rPr lang="en-US" dirty="0"/>
            </a:br>
            <a:r>
              <a:rPr lang="en-US" dirty="0"/>
              <a:t>Gotham Rounded, 14pts, </a:t>
            </a:r>
            <a:br>
              <a:rPr lang="en-US" dirty="0"/>
            </a:br>
            <a:r>
              <a:rPr lang="en-US" dirty="0"/>
              <a:t>left align, white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41F27A44-F20E-3E45-81F3-F8E3A69202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289005" y="14769490"/>
            <a:ext cx="8549258" cy="27902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492" kern="120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33844" indent="0">
              <a:buNone/>
              <a:defRPr/>
            </a:lvl2pPr>
            <a:lvl3pPr marL="1467693" indent="0">
              <a:buNone/>
              <a:defRPr/>
            </a:lvl3pPr>
            <a:lvl4pPr marL="2201540" indent="0">
              <a:buNone/>
              <a:defRPr/>
            </a:lvl4pPr>
            <a:lvl5pPr marL="2935384" indent="0">
              <a:buNone/>
              <a:defRPr/>
            </a:lvl5pPr>
          </a:lstStyle>
          <a:p>
            <a:pPr lvl="0"/>
            <a:r>
              <a:rPr lang="en-US" dirty="0"/>
              <a:t>Copy/paragraph text, Open Sans, center align, 11pts, black</a:t>
            </a:r>
            <a:br>
              <a:rPr lang="en-US" dirty="0"/>
            </a:b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facilisis</a:t>
            </a:r>
            <a:endParaRPr lang="en-US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7A8C0B84-68A2-5344-A1A9-050E9E6EEAC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545367" y="9307238"/>
            <a:ext cx="8512588" cy="35932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6DD14B0A-25B6-D747-809B-29C726150E9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1299239" y="9307238"/>
            <a:ext cx="8512588" cy="35932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D22C8118-27CD-0A47-98F0-8D8F633912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51365" y="22283038"/>
            <a:ext cx="6086903" cy="25609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18" b="0" i="0">
                <a:solidFill>
                  <a:schemeClr val="bg1"/>
                </a:solidFill>
                <a:latin typeface="Gotham Rounded Medium" panose="02000000000000000000" pitchFamily="2" charset="0"/>
              </a:defRPr>
            </a:lvl1pPr>
            <a:lvl2pPr marL="733844" indent="0">
              <a:buNone/>
              <a:defRPr/>
            </a:lvl2pPr>
            <a:lvl3pPr marL="1467693" indent="0">
              <a:buNone/>
              <a:defRPr/>
            </a:lvl3pPr>
            <a:lvl4pPr marL="2201540" indent="0">
              <a:buNone/>
              <a:defRPr/>
            </a:lvl4pPr>
            <a:lvl5pPr marL="2935384" indent="0">
              <a:buNone/>
              <a:defRPr/>
            </a:lvl5pPr>
          </a:lstStyle>
          <a:p>
            <a:pPr lvl="0"/>
            <a:r>
              <a:rPr lang="en-US" dirty="0"/>
              <a:t>Additional side information (optional) Gotham Rounded, 12pts, </a:t>
            </a:r>
            <a:br>
              <a:rPr lang="en-US" dirty="0"/>
            </a:br>
            <a:r>
              <a:rPr lang="en-US" dirty="0"/>
              <a:t>left align, white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F1345A8-CB49-414C-BB56-BEC08998CF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9663" y="4111968"/>
            <a:ext cx="9135970" cy="228866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ts val="4302"/>
              </a:lnSpc>
              <a:defRPr sz="4529" b="0" i="0">
                <a:solidFill>
                  <a:schemeClr val="bg1"/>
                </a:solidFill>
                <a:latin typeface="Gotham Rounded Medium" panose="02000000000000000000" pitchFamily="2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 dirty="0"/>
              <a:t>Header: Gotham Rounded, 20pts, left align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F4846804-13BF-DC4E-AC8D-2C77D8E3B8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45368" y="6573237"/>
            <a:ext cx="6629646" cy="16430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3261"/>
              </a:lnSpc>
              <a:buNone/>
              <a:defRPr sz="2718" b="0" i="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733844" indent="0" algn="l">
              <a:buNone/>
              <a:defRPr b="0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2pPr>
            <a:lvl3pPr marL="1467693" indent="0" algn="l">
              <a:buNone/>
              <a:defRPr b="0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3pPr>
            <a:lvl4pPr marL="2201540" indent="0" algn="l">
              <a:buNone/>
              <a:defRPr b="0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4pPr>
            <a:lvl5pPr marL="2935384" indent="0" algn="l">
              <a:buNone/>
              <a:defRPr b="0" i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5pPr>
          </a:lstStyle>
          <a:p>
            <a:pPr lvl="0"/>
            <a:r>
              <a:rPr lang="en-US" dirty="0"/>
              <a:t>SUB-HEADER (OPTIONAL) OPEN SANS, 12PTS, CAPS, LEFT ALIGN</a:t>
            </a:r>
          </a:p>
        </p:txBody>
      </p:sp>
    </p:spTree>
    <p:extLst>
      <p:ext uri="{BB962C8B-B14F-4D97-AF65-F5344CB8AC3E}">
        <p14:creationId xmlns:p14="http://schemas.microsoft.com/office/powerpoint/2010/main" val="26822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4" pos="8646" userDrawn="1">
          <p15:clr>
            <a:srgbClr val="FBAE40"/>
          </p15:clr>
        </p15:guide>
        <p15:guide id="17" pos="6336" userDrawn="1">
          <p15:clr>
            <a:srgbClr val="FBAE40"/>
          </p15:clr>
        </p15:guide>
        <p15:guide id="18" pos="711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3BD01A-1BF7-7A54-A01E-C385DA15A514}"/>
              </a:ext>
            </a:extLst>
          </p:cNvPr>
          <p:cNvSpPr txBox="1"/>
          <p:nvPr userDrawn="1"/>
        </p:nvSpPr>
        <p:spPr>
          <a:xfrm>
            <a:off x="1424879" y="6877538"/>
            <a:ext cx="6270635" cy="119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45"/>
              </a:lnSpc>
            </a:pPr>
            <a:r>
              <a:rPr lang="en-US" sz="2265" kern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SUB-HEADER, OPEN SANS, CAPS, 10PTS, FLUSH LEFT, </a:t>
            </a:r>
          </a:p>
          <a:p>
            <a:pPr>
              <a:lnSpc>
                <a:spcPts val="2945"/>
              </a:lnSpc>
            </a:pPr>
            <a:r>
              <a:rPr lang="en-US" sz="2265" kern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CCEDE8-EB43-15DF-5D3C-D53028D7E6B5}"/>
              </a:ext>
            </a:extLst>
          </p:cNvPr>
          <p:cNvSpPr txBox="1">
            <a:spLocks/>
          </p:cNvSpPr>
          <p:nvPr userDrawn="1"/>
        </p:nvSpPr>
        <p:spPr>
          <a:xfrm>
            <a:off x="1529651" y="4062382"/>
            <a:ext cx="9135970" cy="19185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648035" rtl="0" eaLnBrk="1" latinLnBrk="0" hangingPunct="1">
              <a:lnSpc>
                <a:spcPts val="1900"/>
              </a:lnSpc>
              <a:spcBef>
                <a:spcPct val="0"/>
              </a:spcBef>
              <a:buNone/>
              <a:defRPr sz="2000" b="0" i="0" kern="1200">
                <a:solidFill>
                  <a:schemeClr val="bg1"/>
                </a:solidFill>
                <a:latin typeface="Gotham Rounded Medium" panose="02000000000000000000" pitchFamily="2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 sz="4529"/>
              <a:t>Header, Gotham Rounded, 20pts, flush left, white</a:t>
            </a:r>
            <a:endParaRPr lang="en-US" sz="4529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478771A-C471-ECBB-8ADE-521D1341F839}"/>
              </a:ext>
            </a:extLst>
          </p:cNvPr>
          <p:cNvSpPr txBox="1">
            <a:spLocks/>
          </p:cNvSpPr>
          <p:nvPr userDrawn="1"/>
        </p:nvSpPr>
        <p:spPr>
          <a:xfrm>
            <a:off x="1529663" y="4111968"/>
            <a:ext cx="9135970" cy="2288664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648035" rtl="0" eaLnBrk="1" latinLnBrk="0" hangingPunct="1">
              <a:lnSpc>
                <a:spcPts val="1900"/>
              </a:lnSpc>
              <a:spcBef>
                <a:spcPct val="0"/>
              </a:spcBef>
              <a:buNone/>
              <a:defRPr sz="2000" b="0" i="0" kern="1200">
                <a:solidFill>
                  <a:schemeClr val="bg1"/>
                </a:solidFill>
                <a:latin typeface="Gotham Rounded Medium" panose="02000000000000000000" pitchFamily="2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r>
              <a:rPr lang="en-US" sz="4529"/>
              <a:t>Header: Gotham Rounded, 20pts, left align</a:t>
            </a:r>
            <a:endParaRPr lang="en-US" sz="4529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A9B68D93-5732-5819-1AFB-EE90C2D3AA79}"/>
              </a:ext>
            </a:extLst>
          </p:cNvPr>
          <p:cNvSpPr txBox="1">
            <a:spLocks/>
          </p:cNvSpPr>
          <p:nvPr userDrawn="1"/>
        </p:nvSpPr>
        <p:spPr>
          <a:xfrm>
            <a:off x="1545368" y="6573238"/>
            <a:ext cx="6629646" cy="16468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648035" rtl="0" eaLnBrk="1" latinLnBrk="0" hangingPunct="1">
              <a:lnSpc>
                <a:spcPts val="1440"/>
              </a:lnSpc>
              <a:spcBef>
                <a:spcPts val="709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324017" indent="0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None/>
              <a:defRPr sz="1701" b="0" i="0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2pPr>
            <a:lvl3pPr marL="648035" indent="0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None/>
              <a:defRPr sz="1417" b="0" i="0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3pPr>
            <a:lvl4pPr marL="972053" indent="0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None/>
              <a:defRPr sz="1276" b="0" i="0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4pPr>
            <a:lvl5pPr marL="1296070" indent="0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None/>
              <a:defRPr sz="1276" b="0" i="0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18"/>
              <a:t>SUB-HEADER (OPTIONAL) OPEN SANS, 12PTS, CAPS, LEFT ALIGN</a:t>
            </a:r>
            <a:endParaRPr lang="en-US" sz="2718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24DB61-D6FF-3E99-1D6A-12A8D4E26C6B}"/>
              </a:ext>
            </a:extLst>
          </p:cNvPr>
          <p:cNvSpPr/>
          <p:nvPr userDrawn="1"/>
        </p:nvSpPr>
        <p:spPr>
          <a:xfrm>
            <a:off x="1" y="0"/>
            <a:ext cx="21383048" cy="346003"/>
          </a:xfrm>
          <a:prstGeom prst="rect">
            <a:avLst/>
          </a:prstGeom>
          <a:gradFill flip="none" rotWithShape="1">
            <a:gsLst>
              <a:gs pos="55000">
                <a:srgbClr val="003087"/>
              </a:gs>
              <a:gs pos="75000">
                <a:srgbClr val="5C068C"/>
              </a:gs>
              <a:gs pos="100000">
                <a:srgbClr val="DA291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39" dirty="0"/>
          </a:p>
        </p:txBody>
      </p:sp>
    </p:spTree>
    <p:extLst>
      <p:ext uri="{BB962C8B-B14F-4D97-AF65-F5344CB8AC3E}">
        <p14:creationId xmlns:p14="http://schemas.microsoft.com/office/powerpoint/2010/main" val="399236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03" r:id="rId13"/>
    <p:sldLayoutId id="2147483701" r:id="rId14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98" userDrawn="1">
          <p15:clr>
            <a:srgbClr val="F26B43"/>
          </p15:clr>
        </p15:guide>
        <p15:guide id="2" pos="6735" userDrawn="1">
          <p15:clr>
            <a:srgbClr val="F26B43"/>
          </p15:clr>
        </p15:guide>
        <p15:guide id="3" orient="horz" pos="1352" userDrawn="1">
          <p15:clr>
            <a:srgbClr val="F26B43"/>
          </p15:clr>
        </p15:guide>
        <p15:guide id="4" orient="horz" pos="2559" userDrawn="1">
          <p15:clr>
            <a:srgbClr val="F26B43"/>
          </p15:clr>
        </p15:guide>
        <p15:guide id="5" orient="horz" pos="5184" userDrawn="1">
          <p15:clr>
            <a:srgbClr val="F26B43"/>
          </p15:clr>
        </p15:guide>
        <p15:guide id="6" orient="horz" pos="5858" userDrawn="1">
          <p15:clr>
            <a:srgbClr val="F26B43"/>
          </p15:clr>
        </p15:guide>
        <p15:guide id="7" pos="973" userDrawn="1">
          <p15:clr>
            <a:srgbClr val="F26B43"/>
          </p15:clr>
        </p15:guide>
        <p15:guide id="8" pos="124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85AB1188-CB0B-4086-8DAA-EBBF9B579218}"/>
              </a:ext>
            </a:extLst>
          </p:cNvPr>
          <p:cNvSpPr txBox="1">
            <a:spLocks/>
          </p:cNvSpPr>
          <p:nvPr/>
        </p:nvSpPr>
        <p:spPr>
          <a:xfrm>
            <a:off x="562496" y="3286623"/>
            <a:ext cx="13987811" cy="713636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320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Rounded Medium" panose="02000000000000000000" pitchFamily="2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M. Zirdi Syukur, Md. Danial Afiq, </a:t>
            </a:r>
            <a:r>
              <a:rPr lang="en-US" sz="320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Rounded Medium" panose="02000000000000000000" pitchFamily="2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Junyi</a:t>
            </a:r>
            <a:r>
              <a:rPr lang="en-US" sz="320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Rounded Medium" panose="02000000000000000000" pitchFamily="2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 Lee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endParaRPr lang="en-US" sz="3201" dirty="0">
              <a:solidFill>
                <a:schemeClr val="tx1">
                  <a:lumMod val="65000"/>
                  <a:lumOff val="35000"/>
                </a:schemeClr>
              </a:solidFill>
              <a:latin typeface="Gotham Rounded Medium" panose="02000000000000000000" pitchFamily="2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E90D3206-832C-4C82-B092-B0D3A22F51E5}"/>
              </a:ext>
            </a:extLst>
          </p:cNvPr>
          <p:cNvSpPr txBox="1">
            <a:spLocks/>
          </p:cNvSpPr>
          <p:nvPr/>
        </p:nvSpPr>
        <p:spPr>
          <a:xfrm>
            <a:off x="562494" y="762337"/>
            <a:ext cx="13665609" cy="3810190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6002" b="1" cap="all" dirty="0">
                <a:solidFill>
                  <a:srgbClr val="003087"/>
                </a:solidFill>
                <a:latin typeface="Gotham Rounded Bold"/>
                <a:ea typeface="Open Sans"/>
                <a:cs typeface="Open Sans"/>
              </a:rPr>
              <a:t>Building a scalar magnetometer capable of femtotesla-sensitive measurement</a:t>
            </a:r>
          </a:p>
        </p:txBody>
      </p:sp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2B0615E-E249-49FD-B34E-995D2D1205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54"/>
          <a:stretch/>
        </p:blipFill>
        <p:spPr>
          <a:xfrm>
            <a:off x="-4089" y="29465153"/>
            <a:ext cx="21401935" cy="8725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A1B795-2284-4F07-A16B-57FEB5D7FC94}"/>
              </a:ext>
            </a:extLst>
          </p:cNvPr>
          <p:cNvSpPr/>
          <p:nvPr/>
        </p:nvSpPr>
        <p:spPr>
          <a:xfrm>
            <a:off x="-17734" y="4095135"/>
            <a:ext cx="21401359" cy="45731"/>
          </a:xfrm>
          <a:prstGeom prst="rect">
            <a:avLst/>
          </a:prstGeom>
          <a:gradFill flip="none" rotWithShape="1">
            <a:gsLst>
              <a:gs pos="55000">
                <a:srgbClr val="003087"/>
              </a:gs>
              <a:gs pos="75000">
                <a:srgbClr val="5C068C"/>
              </a:gs>
              <a:gs pos="100000">
                <a:srgbClr val="DA291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39" dirty="0"/>
          </a:p>
        </p:txBody>
      </p:sp>
      <p:pic>
        <p:nvPicPr>
          <p:cNvPr id="6" name="Picture 5" descr="A blue and red logo with a star&#10;&#10;Description automatically generated">
            <a:extLst>
              <a:ext uri="{FF2B5EF4-FFF2-40B4-BE49-F238E27FC236}">
                <a16:creationId xmlns:a16="http://schemas.microsoft.com/office/drawing/2014/main" id="{E284405F-35A4-8A76-C13C-B6018B122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0307" y="325413"/>
            <a:ext cx="6270822" cy="3047502"/>
          </a:xfrm>
          <a:prstGeom prst="rect">
            <a:avLst/>
          </a:prstGeom>
        </p:spPr>
      </p:pic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9D9628B1-C177-4929-4614-30A8117D2968}"/>
              </a:ext>
            </a:extLst>
          </p:cNvPr>
          <p:cNvSpPr txBox="1">
            <a:spLocks/>
          </p:cNvSpPr>
          <p:nvPr/>
        </p:nvSpPr>
        <p:spPr>
          <a:xfrm>
            <a:off x="562495" y="4164453"/>
            <a:ext cx="20411034" cy="7432535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4601" b="1" dirty="0">
                <a:solidFill>
                  <a:srgbClr val="00308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Alkali atomic vapor magnetometers</a:t>
            </a:r>
          </a:p>
          <a:p>
            <a:r>
              <a:rPr lang="en-SG" sz="4000" b="0" i="0" dirty="0">
                <a:solidFill>
                  <a:srgbClr val="3A3A3A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en-SG" sz="3600" b="0" i="0" dirty="0">
                <a:solidFill>
                  <a:srgbClr val="3A3A3A"/>
                </a:solidFill>
                <a:effectLst/>
                <a:highlight>
                  <a:srgbClr val="FFFFFF"/>
                </a:highlight>
                <a:latin typeface="Open Sans" panose="020B0606030504020204" pitchFamily="34" charset="0"/>
              </a:rPr>
              <a:t>Measurement that uses th</a:t>
            </a:r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e Zeeman splitting of atomic spin states due to B-fields.</a:t>
            </a:r>
          </a:p>
          <a:p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Applications in geomagnetic surveys, fundamental physics, Nuclear magnetic </a:t>
            </a:r>
          </a:p>
          <a:p>
            <a:pPr marL="0" indent="0">
              <a:buNone/>
            </a:pPr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resonance (NMR), Magnetic resonance imaging (MRI), Nuclear Quadrupole </a:t>
            </a:r>
          </a:p>
          <a:p>
            <a:pPr marL="0" indent="0">
              <a:buNone/>
            </a:pPr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Resonance (NQR) technologies, and more!</a:t>
            </a:r>
          </a:p>
          <a:p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Capable of sensitivities as low as 10</a:t>
            </a:r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en-SG" sz="3600" dirty="0" err="1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fT</a:t>
            </a:r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/sqrt(Hz) on top of an applied 10 </a:t>
            </a:r>
            <a:r>
              <a:rPr lang="en-SG" sz="3600" dirty="0" err="1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uT</a:t>
            </a:r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 field. </a:t>
            </a:r>
          </a:p>
          <a:p>
            <a:pPr marL="0" indent="0">
              <a:buNone/>
            </a:pPr>
            <a:r>
              <a:rPr lang="en-SG" sz="3600" i="1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  An effective 1parts per billion signal to noise</a:t>
            </a:r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.</a:t>
            </a:r>
          </a:p>
          <a:p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Current sensitivity is about 2.4x larger; low-frequency noise is currently dominated by current source.</a:t>
            </a:r>
            <a:endParaRPr lang="en-SG" sz="3600" dirty="0">
              <a:solidFill>
                <a:srgbClr val="3A3A3A"/>
              </a:solidFill>
              <a:highlight>
                <a:srgbClr val="FFFFFF"/>
              </a:highlight>
              <a:latin typeface="Open Sans" panose="020B0606030504020204" pitchFamily="34" charset="0"/>
            </a:endParaRP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6CB003AC-2948-7E78-CB3D-60142F331D3F}"/>
              </a:ext>
            </a:extLst>
          </p:cNvPr>
          <p:cNvSpPr txBox="1">
            <a:spLocks/>
          </p:cNvSpPr>
          <p:nvPr/>
        </p:nvSpPr>
        <p:spPr>
          <a:xfrm>
            <a:off x="195242" y="16532108"/>
            <a:ext cx="20873395" cy="3597410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4601" b="1" dirty="0">
                <a:solidFill>
                  <a:srgbClr val="00308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Optimizing the magnetometer’s performance</a:t>
            </a:r>
          </a:p>
          <a:p>
            <a:r>
              <a:rPr lang="en-SG" sz="40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 </a:t>
            </a:r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</a:rPr>
              <a:t>Degaussed the shields to maximize shielding from external fields.</a:t>
            </a:r>
          </a:p>
          <a:p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Optimized lock-in settings like its gain distribution (input voltage range and sensitivity).</a:t>
            </a:r>
          </a:p>
          <a:p>
            <a:r>
              <a:rPr lang="en-SG" sz="3600" dirty="0">
                <a:solidFill>
                  <a:srgbClr val="3A3A3A"/>
                </a:solidFill>
                <a:highlight>
                  <a:srgbClr val="FFFFFF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Found optimal balance between pumping power and excitation along transverse direction to narrow the magnetic resonance (more sensitive, but less dynamic range in open loop operation).</a:t>
            </a:r>
            <a:endParaRPr lang="en-US" sz="4000" dirty="0">
              <a:solidFill>
                <a:srgbClr val="3A3A3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F630D385-5366-5FD8-0DE8-75B401C5F64A}"/>
              </a:ext>
            </a:extLst>
          </p:cNvPr>
          <p:cNvSpPr txBox="1">
            <a:spLocks/>
          </p:cNvSpPr>
          <p:nvPr/>
        </p:nvSpPr>
        <p:spPr>
          <a:xfrm>
            <a:off x="195242" y="20161802"/>
            <a:ext cx="12050727" cy="2158537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4601" b="1" dirty="0">
                <a:solidFill>
                  <a:srgbClr val="00308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next steps: further optimizations</a:t>
            </a:r>
          </a:p>
        </p:txBody>
      </p:sp>
      <p:pic>
        <p:nvPicPr>
          <p:cNvPr id="21" name="Picture 20" descr="A large round metal object with wires and wires on a table&#10;&#10;Description automatically generated">
            <a:extLst>
              <a:ext uri="{FF2B5EF4-FFF2-40B4-BE49-F238E27FC236}">
                <a16:creationId xmlns:a16="http://schemas.microsoft.com/office/drawing/2014/main" id="{1E85B63E-B9E7-E1F5-3193-17B1B1E0B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5675" y="9926917"/>
            <a:ext cx="6390716" cy="4793037"/>
          </a:xfrm>
          <a:prstGeom prst="roundRect">
            <a:avLst/>
          </a:prstGeom>
          <a:ln>
            <a:solidFill>
              <a:srgbClr val="595959"/>
            </a:solidFill>
          </a:ln>
        </p:spPr>
      </p:pic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69EF2BF8-54C5-6BEC-4A41-0A8CA45259DD}"/>
              </a:ext>
            </a:extLst>
          </p:cNvPr>
          <p:cNvSpPr txBox="1">
            <a:spLocks/>
          </p:cNvSpPr>
          <p:nvPr/>
        </p:nvSpPr>
        <p:spPr>
          <a:xfrm>
            <a:off x="14679733" y="15106006"/>
            <a:ext cx="6011970" cy="1556395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1800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Figure 3. The atomic magnetometer and the mu-metal for magnetic shielding. 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467A5908-644C-316B-C27C-E7EF9A4DF072}"/>
              </a:ext>
            </a:extLst>
          </p:cNvPr>
          <p:cNvSpPr txBox="1">
            <a:spLocks/>
          </p:cNvSpPr>
          <p:nvPr/>
        </p:nvSpPr>
        <p:spPr>
          <a:xfrm>
            <a:off x="5968142" y="15106007"/>
            <a:ext cx="8320118" cy="1556395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1800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Figure 2. A magnetic field sensitivity measurement by applying a ~ dc 10 </a:t>
            </a:r>
            <a:r>
              <a:rPr lang="en-US" sz="1800" dirty="0" err="1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</a:t>
            </a:r>
            <a:r>
              <a:rPr lang="en-US" sz="1800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field and performing an amplitude spectral density measurement on the lock-in amplified probe-beam polarization rotation at the resonance frequency of the atoms.</a:t>
            </a:r>
          </a:p>
        </p:txBody>
      </p:sp>
      <p:pic>
        <p:nvPicPr>
          <p:cNvPr id="35" name="Picture 34" descr="A graph of a waveform&#10;&#10;Description automatically generated with medium confidence">
            <a:extLst>
              <a:ext uri="{FF2B5EF4-FFF2-40B4-BE49-F238E27FC236}">
                <a16:creationId xmlns:a16="http://schemas.microsoft.com/office/drawing/2014/main" id="{5455993E-AE23-B948-72E8-27B0CCB02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3805" y="22955272"/>
            <a:ext cx="8455415" cy="5073249"/>
          </a:xfrm>
          <a:prstGeom prst="rect">
            <a:avLst/>
          </a:prstGeom>
          <a:ln>
            <a:solidFill>
              <a:srgbClr val="595959"/>
            </a:solidFill>
          </a:ln>
        </p:spPr>
      </p:pic>
      <p:sp>
        <p:nvSpPr>
          <p:cNvPr id="36" name="Text Placeholder 16">
            <a:extLst>
              <a:ext uri="{FF2B5EF4-FFF2-40B4-BE49-F238E27FC236}">
                <a16:creationId xmlns:a16="http://schemas.microsoft.com/office/drawing/2014/main" id="{F1A5362D-D8E0-38E0-682C-B337BD3F30E0}"/>
              </a:ext>
            </a:extLst>
          </p:cNvPr>
          <p:cNvSpPr txBox="1">
            <a:spLocks/>
          </p:cNvSpPr>
          <p:nvPr/>
        </p:nvSpPr>
        <p:spPr>
          <a:xfrm>
            <a:off x="562496" y="20975742"/>
            <a:ext cx="10335353" cy="7541262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3600" b="1" i="1" dirty="0">
                <a:solidFill>
                  <a:srgbClr val="00308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Gradiometric measurements</a:t>
            </a:r>
          </a:p>
          <a:p>
            <a:pPr>
              <a:lnSpc>
                <a:spcPct val="110000"/>
              </a:lnSpc>
              <a:spcBef>
                <a:spcPct val="0"/>
              </a:spcBef>
              <a:buSzPct val="115000"/>
            </a:pPr>
            <a:r>
              <a:rPr lang="en-US" sz="3600" dirty="0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 probe beams can subtract the common mode 1/f noise across vapor cell.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3600" b="1" i="1" dirty="0">
                <a:solidFill>
                  <a:srgbClr val="00308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Better signal processing</a:t>
            </a:r>
          </a:p>
          <a:p>
            <a:pPr>
              <a:lnSpc>
                <a:spcPct val="110000"/>
              </a:lnSpc>
              <a:spcBef>
                <a:spcPct val="0"/>
              </a:spcBef>
              <a:buSzPct val="115000"/>
            </a:pPr>
            <a:r>
              <a:rPr lang="en-US" sz="3600" dirty="0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Aliasing can be completely removed by processing the digital outputs directly.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3600" b="1" i="1" dirty="0">
                <a:solidFill>
                  <a:srgbClr val="00308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Better probing</a:t>
            </a:r>
          </a:p>
          <a:p>
            <a:pPr>
              <a:lnSpc>
                <a:spcPct val="110000"/>
              </a:lnSpc>
              <a:spcBef>
                <a:spcPct val="0"/>
              </a:spcBef>
              <a:buSzPct val="115000"/>
            </a:pPr>
            <a:r>
              <a:rPr lang="en-US" sz="3600" dirty="0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Larger beam sizes interact with more atoms and can improve the sensitivity by up to 2x.</a:t>
            </a:r>
          </a:p>
          <a:p>
            <a:pPr>
              <a:lnSpc>
                <a:spcPct val="110000"/>
              </a:lnSpc>
              <a:spcBef>
                <a:spcPct val="0"/>
              </a:spcBef>
              <a:buSzPct val="115000"/>
            </a:pPr>
            <a:r>
              <a:rPr lang="en-US" sz="3600" dirty="0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Optimizing probe detuning can further optimize our signal-to-noise-ratio.</a:t>
            </a:r>
          </a:p>
          <a:p>
            <a:pPr>
              <a:lnSpc>
                <a:spcPct val="110000"/>
              </a:lnSpc>
              <a:spcBef>
                <a:spcPct val="0"/>
              </a:spcBef>
              <a:buSzPct val="115000"/>
            </a:pPr>
            <a:endParaRPr lang="en-US" sz="3600" dirty="0">
              <a:solidFill>
                <a:srgbClr val="3A3A3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0" name="Picture 39" descr="A close-up of a green and yellow object&#10;&#10;Description automatically generated">
            <a:extLst>
              <a:ext uri="{FF2B5EF4-FFF2-40B4-BE49-F238E27FC236}">
                <a16:creationId xmlns:a16="http://schemas.microsoft.com/office/drawing/2014/main" id="{2F98DC04-7DDC-B52A-8A40-B36B493BA9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497" t="23962" r="13492" b="12326"/>
          <a:stretch/>
        </p:blipFill>
        <p:spPr>
          <a:xfrm>
            <a:off x="734763" y="9926917"/>
            <a:ext cx="4175912" cy="4793037"/>
          </a:xfrm>
          <a:prstGeom prst="roundRect">
            <a:avLst/>
          </a:prstGeom>
        </p:spPr>
      </p:pic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8D21B32A-CD9C-D478-B9EA-F75C10C7FB11}"/>
              </a:ext>
            </a:extLst>
          </p:cNvPr>
          <p:cNvSpPr txBox="1">
            <a:spLocks/>
          </p:cNvSpPr>
          <p:nvPr/>
        </p:nvSpPr>
        <p:spPr>
          <a:xfrm>
            <a:off x="364324" y="15116399"/>
            <a:ext cx="5434736" cy="1556395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1800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Figure 1. A side view of the thermal vapor cell in-situ. We use potassium as our atom of choice. The cell also contains helium as a buffer gas and nitrogen for quenching.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0988D0CF-9D59-5A47-6FE2-1658C832D613}"/>
              </a:ext>
            </a:extLst>
          </p:cNvPr>
          <p:cNvSpPr txBox="1">
            <a:spLocks/>
          </p:cNvSpPr>
          <p:nvPr/>
        </p:nvSpPr>
        <p:spPr>
          <a:xfrm>
            <a:off x="11688913" y="28104241"/>
            <a:ext cx="8455414" cy="1556395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1800" dirty="0">
                <a:solidFill>
                  <a:srgbClr val="5959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Figure 4. Current spectral density of current source, as measured across a 4.6 ohm resistor and amplified. The many discrete peaks are noise in the measurement system.</a:t>
            </a:r>
          </a:p>
        </p:txBody>
      </p:sp>
      <p:pic>
        <p:nvPicPr>
          <p:cNvPr id="3" name="Picture 2" descr="A graph of a frequency&#10;&#10;Description automatically generated with medium confidence">
            <a:extLst>
              <a:ext uri="{FF2B5EF4-FFF2-40B4-BE49-F238E27FC236}">
                <a16:creationId xmlns:a16="http://schemas.microsoft.com/office/drawing/2014/main" id="{F6481091-1EF0-F77F-B72B-485B6CB02F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8870" y="9755887"/>
            <a:ext cx="9050698" cy="5430419"/>
          </a:xfrm>
          <a:prstGeom prst="roundRect">
            <a:avLst/>
          </a:prstGeom>
        </p:spPr>
      </p:pic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9382E6C7-297A-DBE6-E4F4-FE9845433E9F}"/>
              </a:ext>
            </a:extLst>
          </p:cNvPr>
          <p:cNvSpPr txBox="1">
            <a:spLocks/>
          </p:cNvSpPr>
          <p:nvPr/>
        </p:nvSpPr>
        <p:spPr>
          <a:xfrm>
            <a:off x="10691812" y="21013602"/>
            <a:ext cx="10281717" cy="1903810"/>
          </a:xfrm>
          <a:prstGeom prst="rect">
            <a:avLst/>
          </a:prstGeom>
        </p:spPr>
        <p:txBody>
          <a:bodyPr>
            <a:noAutofit/>
          </a:bodyPr>
          <a:lstStyle>
            <a:lvl1pPr marL="162009" indent="-162009" algn="l" defTabSz="648035" rtl="0" eaLnBrk="1" latinLnBrk="0" hangingPunct="1">
              <a:lnSpc>
                <a:spcPct val="90000"/>
              </a:lnSpc>
              <a:spcBef>
                <a:spcPts val="709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6026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44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406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8079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2097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6115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0132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54150" indent="-162009" algn="l" defTabSz="648035" rtl="0" eaLnBrk="1" latinLnBrk="0" hangingPunct="1">
              <a:lnSpc>
                <a:spcPct val="90000"/>
              </a:lnSpc>
              <a:spcBef>
                <a:spcPts val="354"/>
              </a:spcBef>
              <a:buFont typeface="Arial" panose="020B0604020202020204" pitchFamily="34" charset="0"/>
              <a:buChar char="•"/>
              <a:defRPr sz="12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3600" b="1" i="1" dirty="0">
                <a:solidFill>
                  <a:srgbClr val="00308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Noisy current source</a:t>
            </a:r>
          </a:p>
          <a:p>
            <a:pPr>
              <a:lnSpc>
                <a:spcPct val="110000"/>
              </a:lnSpc>
              <a:spcBef>
                <a:spcPct val="0"/>
              </a:spcBef>
              <a:buSzPct val="115000"/>
            </a:pPr>
            <a:r>
              <a:rPr lang="en-US" sz="3600" dirty="0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75 </a:t>
            </a:r>
            <a:r>
              <a:rPr lang="en-US" sz="3600" dirty="0" err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sz="3600" dirty="0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/sqrt(Hz) noise at 1 Hz, but should be 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r>
              <a:rPr lang="en-US" sz="3600" dirty="0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&lt; 0.4 </a:t>
            </a:r>
            <a:r>
              <a:rPr lang="en-US" sz="3600" dirty="0" err="1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</a:t>
            </a:r>
            <a:r>
              <a:rPr lang="en-US" sz="3600" dirty="0">
                <a:solidFill>
                  <a:srgbClr val="3A3A3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/sqrt(Hz). We intend to build our own!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endParaRPr lang="en-US" sz="3600" b="1" i="1" dirty="0">
              <a:solidFill>
                <a:srgbClr val="00308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10000"/>
              </a:lnSpc>
              <a:spcBef>
                <a:spcPct val="0"/>
              </a:spcBef>
              <a:buSzPct val="115000"/>
              <a:buNone/>
            </a:pPr>
            <a:endParaRPr lang="en-US" sz="3600" b="1" dirty="0">
              <a:solidFill>
                <a:srgbClr val="123B8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592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6E8BA332519F40AAEE468563871BEE" ma:contentTypeVersion="4" ma:contentTypeDescription="Create a new document." ma:contentTypeScope="" ma:versionID="cf8c80fa1d15b542da3ce7b987a99b59">
  <xsd:schema xmlns:xsd="http://www.w3.org/2001/XMLSchema" xmlns:xs="http://www.w3.org/2001/XMLSchema" xmlns:p="http://schemas.microsoft.com/office/2006/metadata/properties" xmlns:ns2="67966a91-c98c-4d5a-9cb9-c73015dc5261" targetNamespace="http://schemas.microsoft.com/office/2006/metadata/properties" ma:root="true" ma:fieldsID="ce1de05cb51865bf83deda0f850087dc" ns2:_="">
    <xsd:import namespace="67966a91-c98c-4d5a-9cb9-c73015dc52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966a91-c98c-4d5a-9cb9-c73015dc52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5C173E-CBED-44D2-AB00-17E3369438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966a91-c98c-4d5a-9cb9-c73015dc52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4E2703-5B5E-413C-9B60-08D570531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9AB5AF-5840-4A40-8158-1E4601E2AFD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3293</TotalTime>
  <Words>407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Gotham Rounded Bold</vt:lpstr>
      <vt:lpstr>Gotham Rounded Medium</vt:lpstr>
      <vt:lpstr>Open Sans</vt:lpstr>
      <vt:lpstr>Open Sans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 Lili</dc:creator>
  <cp:lastModifiedBy>Junyi Lee</cp:lastModifiedBy>
  <cp:revision>261</cp:revision>
  <dcterms:created xsi:type="dcterms:W3CDTF">2020-10-20T08:32:01Z</dcterms:created>
  <dcterms:modified xsi:type="dcterms:W3CDTF">2024-08-16T05:08:52Z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0x0101006F6E8BA332519F40AAEE468563871BEE</vt:lpwstr>
  </property>
</Properties>
</file>